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11" r:id="rId56"/>
    <p:sldId id="312" r:id="rId57"/>
    <p:sldId id="313" r:id="rId58"/>
    <p:sldId id="314" r:id="rId59"/>
    <p:sldId id="315" r:id="rId6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391397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314372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420228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7008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408568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FF06727-7841-473D-8E62-0FA151D1939C}" type="datetimeFigureOut">
              <a:rPr lang="pt-BR" smtClean="0"/>
              <a:t>02/09/2024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10598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FF06727-7841-473D-8E62-0FA151D1939C}" type="datetimeFigureOut">
              <a:rPr lang="pt-BR" smtClean="0"/>
              <a:t>02/09/2024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251445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FF06727-7841-473D-8E62-0FA151D1939C}" type="datetimeFigureOut">
              <a:rPr lang="pt-BR" smtClean="0"/>
              <a:t>02/09/2024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40479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FF06727-7841-473D-8E62-0FA151D1939C}" type="datetimeFigureOut">
              <a:rPr lang="pt-BR" smtClean="0"/>
              <a:t>02/09/2024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34455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FF06727-7841-473D-8E62-0FA151D1939C}" type="datetimeFigureOut">
              <a:rPr lang="pt-BR" smtClean="0"/>
              <a:t>02/09/2024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98473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FF06727-7841-473D-8E62-0FA151D1939C}" type="datetimeFigureOut">
              <a:rPr lang="pt-BR" smtClean="0"/>
              <a:t>02/09/2024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2BB5A7-700D-4070-B008-5C402E333D66}" type="slidenum">
              <a:rPr lang="pt-BR" smtClean="0"/>
              <a:t>‹nº›</a:t>
            </a:fld>
            <a:endParaRPr lang="pt-BR"/>
          </a:p>
        </p:txBody>
      </p:sp>
    </p:spTree>
    <p:extLst>
      <p:ext uri="{BB962C8B-B14F-4D97-AF65-F5344CB8AC3E}">
        <p14:creationId xmlns:p14="http://schemas.microsoft.com/office/powerpoint/2010/main" val="62177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06727-7841-473D-8E62-0FA151D1939C}" type="datetimeFigureOut">
              <a:rPr lang="pt-BR" smtClean="0"/>
              <a:t>02/09/2024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BB5A7-700D-4070-B008-5C402E333D66}" type="slidenum">
              <a:rPr lang="pt-BR" smtClean="0"/>
              <a:t>‹nº›</a:t>
            </a:fld>
            <a:endParaRPr lang="pt-BR"/>
          </a:p>
        </p:txBody>
      </p:sp>
    </p:spTree>
    <p:extLst>
      <p:ext uri="{BB962C8B-B14F-4D97-AF65-F5344CB8AC3E}">
        <p14:creationId xmlns:p14="http://schemas.microsoft.com/office/powerpoint/2010/main" val="160121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modalmais.com.br/blog/o-que-e-trade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98242" y="2331076"/>
            <a:ext cx="9144000" cy="1339404"/>
          </a:xfrm>
        </p:spPr>
        <p:txBody>
          <a:bodyPr>
            <a:normAutofit fontScale="90000"/>
          </a:bodyPr>
          <a:lstStyle/>
          <a:p>
            <a:r>
              <a:rPr lang="pt-BR" sz="4400" dirty="0" smtClean="0"/>
              <a:t/>
            </a:r>
            <a:br>
              <a:rPr lang="pt-BR" sz="4400" dirty="0" smtClean="0"/>
            </a:br>
            <a:r>
              <a:rPr lang="pt-BR" sz="4400" dirty="0"/>
              <a:t/>
            </a:r>
            <a:br>
              <a:rPr lang="pt-BR" sz="4400" dirty="0"/>
            </a:br>
            <a:r>
              <a:rPr lang="pt-BR" sz="4400" dirty="0" smtClean="0">
                <a:solidFill>
                  <a:schemeClr val="bg1"/>
                </a:solidFill>
              </a:rPr>
              <a:t>CURSO DE ANÁLISE TÉCNICA</a:t>
            </a:r>
            <a:br>
              <a:rPr lang="pt-BR" sz="4400" dirty="0" smtClean="0">
                <a:solidFill>
                  <a:schemeClr val="bg1"/>
                </a:solidFill>
              </a:rPr>
            </a:br>
            <a:r>
              <a:rPr lang="pt-BR" sz="4400" dirty="0">
                <a:solidFill>
                  <a:schemeClr val="bg1"/>
                </a:solidFill>
              </a:rPr>
              <a:t/>
            </a:r>
            <a:br>
              <a:rPr lang="pt-BR" sz="4400" dirty="0">
                <a:solidFill>
                  <a:schemeClr val="bg1"/>
                </a:solidFill>
              </a:rPr>
            </a:br>
            <a:r>
              <a:rPr lang="pt-BR" sz="4400" dirty="0" smtClean="0">
                <a:solidFill>
                  <a:schemeClr val="bg1"/>
                </a:solidFill>
              </a:rPr>
              <a:t>BLUE CHIP INVEST</a:t>
            </a:r>
            <a:endParaRPr lang="pt-BR" sz="4400" dirty="0">
              <a:solidFill>
                <a:schemeClr val="bg1"/>
              </a:solidFill>
            </a:endParaRPr>
          </a:p>
        </p:txBody>
      </p:sp>
    </p:spTree>
    <p:extLst>
      <p:ext uri="{BB962C8B-B14F-4D97-AF65-F5344CB8AC3E}">
        <p14:creationId xmlns:p14="http://schemas.microsoft.com/office/powerpoint/2010/main" val="256775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chemeClr val="bg1"/>
                </a:solidFill>
              </a:rPr>
              <a:t>Teoria de DOW</a:t>
            </a:r>
          </a:p>
        </p:txBody>
      </p:sp>
      <p:sp>
        <p:nvSpPr>
          <p:cNvPr id="3" name="Espaço Reservado para Conteúdo 2"/>
          <p:cNvSpPr>
            <a:spLocks noGrp="1"/>
          </p:cNvSpPr>
          <p:nvPr>
            <p:ph idx="1"/>
          </p:nvPr>
        </p:nvSpPr>
        <p:spPr>
          <a:xfrm>
            <a:off x="838200" y="1825624"/>
            <a:ext cx="10515600" cy="4781237"/>
          </a:xfrm>
        </p:spPr>
        <p:txBody>
          <a:bodyPr/>
          <a:lstStyle/>
          <a:p>
            <a:r>
              <a:rPr lang="pt-BR" dirty="0" smtClean="0">
                <a:solidFill>
                  <a:schemeClr val="bg1"/>
                </a:solidFill>
              </a:rPr>
              <a:t>Mercado em alta Primária – Fase 3 Euforia</a:t>
            </a:r>
            <a:endParaRPr lang="pt-BR" dirty="0">
              <a:solidFill>
                <a:schemeClr val="bg1"/>
              </a:solidFill>
            </a:endParaRPr>
          </a:p>
          <a:p>
            <a:pPr algn="just"/>
            <a:r>
              <a:rPr lang="pt-BR" sz="1600" dirty="0" smtClean="0">
                <a:solidFill>
                  <a:schemeClr val="bg1"/>
                </a:solidFill>
              </a:rPr>
              <a:t>Essa é a fase que até as ações de terceira e quarta linha e algumas consideradas micos </a:t>
            </a:r>
            <a:r>
              <a:rPr lang="pt-BR" sz="1600" dirty="0">
                <a:solidFill>
                  <a:schemeClr val="bg1"/>
                </a:solidFill>
              </a:rPr>
              <a:t>costumam subir. </a:t>
            </a:r>
            <a:r>
              <a:rPr lang="pt-BR" sz="1600" dirty="0" smtClean="0">
                <a:solidFill>
                  <a:schemeClr val="bg1"/>
                </a:solidFill>
              </a:rPr>
              <a:t>É </a:t>
            </a:r>
            <a:r>
              <a:rPr lang="pt-BR" sz="1600" dirty="0">
                <a:solidFill>
                  <a:schemeClr val="bg1"/>
                </a:solidFill>
              </a:rPr>
              <a:t>marcada por especulação excessiva e o aparecimento de pressões </a:t>
            </a:r>
            <a:r>
              <a:rPr lang="pt-BR" sz="1600" dirty="0" smtClean="0">
                <a:solidFill>
                  <a:schemeClr val="bg1"/>
                </a:solidFill>
              </a:rPr>
              <a:t>inflacionárias. Bolsa tem uma forte alta, conforme podemos ver na marcação amarela</a:t>
            </a:r>
            <a:r>
              <a:rPr lang="pt-BR" sz="1600" dirty="0" smtClean="0"/>
              <a:t>.</a:t>
            </a:r>
          </a:p>
          <a:p>
            <a:endParaRPr lang="pt-BR" sz="1800" dirty="0"/>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23" y="3271235"/>
            <a:ext cx="8813729" cy="3200400"/>
          </a:xfrm>
          <a:prstGeom prst="rect">
            <a:avLst/>
          </a:prstGeom>
        </p:spPr>
      </p:pic>
    </p:spTree>
    <p:extLst>
      <p:ext uri="{BB962C8B-B14F-4D97-AF65-F5344CB8AC3E}">
        <p14:creationId xmlns:p14="http://schemas.microsoft.com/office/powerpoint/2010/main" val="120315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chemeClr val="bg1"/>
                </a:solidFill>
              </a:rPr>
              <a:t>Teoria de DOW</a:t>
            </a:r>
          </a:p>
        </p:txBody>
      </p:sp>
      <p:sp>
        <p:nvSpPr>
          <p:cNvPr id="3" name="Espaço Reservado para Conteúdo 2"/>
          <p:cNvSpPr>
            <a:spLocks noGrp="1"/>
          </p:cNvSpPr>
          <p:nvPr>
            <p:ph idx="1"/>
          </p:nvPr>
        </p:nvSpPr>
        <p:spPr/>
        <p:txBody>
          <a:bodyPr/>
          <a:lstStyle/>
          <a:p>
            <a:r>
              <a:rPr lang="pt-BR" sz="2000" dirty="0">
                <a:solidFill>
                  <a:schemeClr val="bg1"/>
                </a:solidFill>
              </a:rPr>
              <a:t>Mercado em </a:t>
            </a:r>
            <a:r>
              <a:rPr lang="pt-BR" sz="2000" dirty="0" smtClean="0">
                <a:solidFill>
                  <a:schemeClr val="bg1"/>
                </a:solidFill>
              </a:rPr>
              <a:t>baixa </a:t>
            </a:r>
            <a:r>
              <a:rPr lang="pt-BR" sz="2000" dirty="0">
                <a:solidFill>
                  <a:schemeClr val="bg1"/>
                </a:solidFill>
              </a:rPr>
              <a:t>Primária – Fase </a:t>
            </a:r>
            <a:r>
              <a:rPr lang="pt-BR" sz="2000" dirty="0" smtClean="0">
                <a:solidFill>
                  <a:schemeClr val="bg1"/>
                </a:solidFill>
              </a:rPr>
              <a:t>1 Distribuição</a:t>
            </a:r>
            <a:endParaRPr lang="pt-BR" sz="2000" dirty="0">
              <a:solidFill>
                <a:schemeClr val="bg1"/>
              </a:solidFill>
            </a:endParaRPr>
          </a:p>
          <a:p>
            <a:pPr algn="just"/>
            <a:r>
              <a:rPr lang="pt-BR" sz="2000" dirty="0">
                <a:solidFill>
                  <a:schemeClr val="bg1"/>
                </a:solidFill>
              </a:rPr>
              <a:t>Da mesma </a:t>
            </a:r>
            <a:r>
              <a:rPr lang="pt-BR" sz="2000" dirty="0" smtClean="0">
                <a:solidFill>
                  <a:schemeClr val="bg1"/>
                </a:solidFill>
              </a:rPr>
              <a:t>forma </a:t>
            </a:r>
            <a:r>
              <a:rPr lang="pt-BR" sz="2000" dirty="0">
                <a:solidFill>
                  <a:schemeClr val="bg1"/>
                </a:solidFill>
              </a:rPr>
              <a:t>que acumulação é o carimbo oficial da primeira fase de um mercado em alta primária, a distribuição marca o começo de um mercado em </a:t>
            </a:r>
            <a:r>
              <a:rPr lang="pt-BR" sz="2000" dirty="0" smtClean="0">
                <a:solidFill>
                  <a:schemeClr val="bg1"/>
                </a:solidFill>
              </a:rPr>
              <a:t>baixa. Nessa fase o dinheiro inteligente começa a perceber que a atual condição para compra de ações não é totalmente tão boa quanto no passado e com isso começam a vender as ações.</a:t>
            </a:r>
          </a:p>
          <a:p>
            <a:pPr algn="just"/>
            <a:r>
              <a:rPr lang="pt-BR" sz="2000" dirty="0" smtClean="0">
                <a:solidFill>
                  <a:schemeClr val="bg1"/>
                </a:solidFill>
              </a:rPr>
              <a:t>É marcada por um declínio moderado que busca uma reação (movimento secundário) que não ultrapassa o topo do mercado. </a:t>
            </a:r>
          </a:p>
          <a:p>
            <a:pPr algn="just"/>
            <a:r>
              <a:rPr lang="pt-BR" sz="2000" dirty="0" smtClean="0">
                <a:solidFill>
                  <a:schemeClr val="bg1"/>
                </a:solidFill>
              </a:rPr>
              <a:t>Após não ultrapassar o topo do mercado, virá um movimento de queda que rompe o fundo anterior começando assim a formar topos e fundos descendentes.</a:t>
            </a:r>
          </a:p>
          <a:p>
            <a:pPr algn="just"/>
            <a:endParaRPr lang="pt-BR" sz="1800" dirty="0"/>
          </a:p>
        </p:txBody>
      </p:sp>
    </p:spTree>
    <p:extLst>
      <p:ext uri="{BB962C8B-B14F-4D97-AF65-F5344CB8AC3E}">
        <p14:creationId xmlns:p14="http://schemas.microsoft.com/office/powerpoint/2010/main" val="387544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TEORIA DE DOW</a:t>
            </a:r>
            <a:endParaRPr lang="pt-BR" dirty="0">
              <a:solidFill>
                <a:schemeClr val="bg1"/>
              </a:solidFill>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843" y="2896786"/>
            <a:ext cx="9480439" cy="3780436"/>
          </a:xfrm>
        </p:spPr>
      </p:pic>
      <p:sp>
        <p:nvSpPr>
          <p:cNvPr id="5" name="CaixaDeTexto 4"/>
          <p:cNvSpPr txBox="1"/>
          <p:nvPr/>
        </p:nvSpPr>
        <p:spPr>
          <a:xfrm>
            <a:off x="1015843" y="1571223"/>
            <a:ext cx="9209982" cy="1231106"/>
          </a:xfrm>
          <a:prstGeom prst="rect">
            <a:avLst/>
          </a:prstGeom>
          <a:noFill/>
        </p:spPr>
        <p:txBody>
          <a:bodyPr wrap="square" rtlCol="0">
            <a:spAutoFit/>
          </a:bodyPr>
          <a:lstStyle/>
          <a:p>
            <a:r>
              <a:rPr lang="pt-BR" sz="2400" dirty="0" smtClean="0">
                <a:solidFill>
                  <a:schemeClr val="bg1"/>
                </a:solidFill>
              </a:rPr>
              <a:t>MERCADO EM BAIXA PRIMÁRIA – FASE 1 DISTRIBUIÇÃO</a:t>
            </a:r>
          </a:p>
          <a:p>
            <a:endParaRPr lang="pt-BR" dirty="0">
              <a:solidFill>
                <a:schemeClr val="bg1"/>
              </a:solidFill>
            </a:endParaRPr>
          </a:p>
          <a:p>
            <a:r>
              <a:rPr lang="pt-BR" sz="1600" dirty="0" smtClean="0">
                <a:solidFill>
                  <a:schemeClr val="bg1"/>
                </a:solidFill>
              </a:rPr>
              <a:t>Como percebemos no gráfico abaixo, o Ibovespa atinge um topo que é seguido por um topo e fundo descendente.</a:t>
            </a:r>
            <a:endParaRPr lang="pt-BR" sz="1600" dirty="0">
              <a:solidFill>
                <a:schemeClr val="bg1"/>
              </a:solidFill>
            </a:endParaRPr>
          </a:p>
        </p:txBody>
      </p:sp>
    </p:spTree>
    <p:extLst>
      <p:ext uri="{BB962C8B-B14F-4D97-AF65-F5344CB8AC3E}">
        <p14:creationId xmlns:p14="http://schemas.microsoft.com/office/powerpoint/2010/main" val="93893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3609"/>
            <a:ext cx="10515600" cy="1325563"/>
          </a:xfrm>
        </p:spPr>
        <p:txBody>
          <a:bodyPr/>
          <a:lstStyle/>
          <a:p>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a:xfrm>
            <a:off x="838200" y="1477895"/>
            <a:ext cx="10515600" cy="4351338"/>
          </a:xfrm>
        </p:spPr>
        <p:txBody>
          <a:bodyPr/>
          <a:lstStyle/>
          <a:p>
            <a:pPr algn="just"/>
            <a:r>
              <a:rPr lang="pt-BR" dirty="0" smtClean="0">
                <a:solidFill>
                  <a:schemeClr val="bg1"/>
                </a:solidFill>
              </a:rPr>
              <a:t>MERCADO EM BAIXA PRIMÁRIA – FASE 2 – FORTE MOVIMENTO</a:t>
            </a:r>
          </a:p>
          <a:p>
            <a:pPr algn="just"/>
            <a:endParaRPr lang="pt-BR" dirty="0">
              <a:solidFill>
                <a:schemeClr val="bg1"/>
              </a:solidFill>
            </a:endParaRPr>
          </a:p>
          <a:p>
            <a:pPr algn="just"/>
            <a:r>
              <a:rPr lang="pt-BR" sz="1600" dirty="0">
                <a:solidFill>
                  <a:schemeClr val="bg1"/>
                </a:solidFill>
              </a:rPr>
              <a:t>Essa fase acontece após um rompimento e a queda à forte. Geralmente acontece com alguma notícia negativa, </a:t>
            </a:r>
            <a:r>
              <a:rPr lang="pt-BR" sz="1600" dirty="0" smtClean="0">
                <a:solidFill>
                  <a:schemeClr val="bg1"/>
                </a:solidFill>
              </a:rPr>
              <a:t>como quebra de alguma companhia renomada, alta das taxas de juros de forma inesperada etc.... É caracterizado pela formação de topos e fundos descendentes.</a:t>
            </a:r>
          </a:p>
          <a:p>
            <a:pPr algn="just"/>
            <a:r>
              <a:rPr lang="pt-BR" sz="1600" dirty="0" smtClean="0">
                <a:solidFill>
                  <a:schemeClr val="bg1"/>
                </a:solidFill>
              </a:rPr>
              <a:t>Conforme figura abaixo pela cor amarela percebe-se que o Ibovespa passou a formar topos e fundos descendentes.</a:t>
            </a:r>
            <a:endParaRPr lang="pt-BR" sz="1600" dirty="0">
              <a:solidFill>
                <a:schemeClr val="bg1"/>
              </a:solidFill>
            </a:endParaRPr>
          </a:p>
          <a:p>
            <a:endParaRPr lang="pt-BR" sz="16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29384"/>
            <a:ext cx="9838386" cy="3060182"/>
          </a:xfrm>
          <a:prstGeom prst="rect">
            <a:avLst/>
          </a:prstGeom>
        </p:spPr>
      </p:pic>
    </p:spTree>
    <p:extLst>
      <p:ext uri="{BB962C8B-B14F-4D97-AF65-F5344CB8AC3E}">
        <p14:creationId xmlns:p14="http://schemas.microsoft.com/office/powerpoint/2010/main" val="428458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p:txBody>
          <a:bodyPr/>
          <a:lstStyle/>
          <a:p>
            <a:r>
              <a:rPr lang="pt-BR" sz="2000" dirty="0" smtClean="0">
                <a:solidFill>
                  <a:schemeClr val="bg1"/>
                </a:solidFill>
              </a:rPr>
              <a:t>MERCADO EM BAIXA PRIMÁRIA – FASE 3 – DESESPERO</a:t>
            </a:r>
          </a:p>
          <a:p>
            <a:endParaRPr lang="pt-BR" sz="2000" dirty="0">
              <a:solidFill>
                <a:schemeClr val="bg1"/>
              </a:solidFill>
            </a:endParaRPr>
          </a:p>
          <a:p>
            <a:pPr algn="just"/>
            <a:r>
              <a:rPr lang="pt-BR" sz="2000" dirty="0">
                <a:solidFill>
                  <a:schemeClr val="bg1"/>
                </a:solidFill>
              </a:rPr>
              <a:t>Na fase final de um mercado em baixa, toda a esperança está </a:t>
            </a:r>
            <a:r>
              <a:rPr lang="pt-BR" sz="2000" dirty="0" smtClean="0">
                <a:solidFill>
                  <a:schemeClr val="bg1"/>
                </a:solidFill>
              </a:rPr>
              <a:t>perdida e somente um louco investiria em ações. </a:t>
            </a:r>
            <a:r>
              <a:rPr lang="pt-BR" sz="2000" dirty="0">
                <a:solidFill>
                  <a:schemeClr val="bg1"/>
                </a:solidFill>
              </a:rPr>
              <a:t>Estimações de lucros das </a:t>
            </a:r>
            <a:r>
              <a:rPr lang="pt-BR" sz="2000" dirty="0" smtClean="0">
                <a:solidFill>
                  <a:schemeClr val="bg1"/>
                </a:solidFill>
              </a:rPr>
              <a:t>companhias </a:t>
            </a:r>
            <a:r>
              <a:rPr lang="pt-BR" sz="2000" dirty="0">
                <a:solidFill>
                  <a:schemeClr val="bg1"/>
                </a:solidFill>
              </a:rPr>
              <a:t>são baixas, e as vendas continuam como se os participantes buscassem vender sem saber o porquê . As </a:t>
            </a:r>
            <a:r>
              <a:rPr lang="pt-BR" sz="2000" dirty="0" smtClean="0">
                <a:solidFill>
                  <a:schemeClr val="bg1"/>
                </a:solidFill>
              </a:rPr>
              <a:t>notícias são péssimas , </a:t>
            </a:r>
            <a:r>
              <a:rPr lang="pt-BR" sz="2000" dirty="0">
                <a:solidFill>
                  <a:schemeClr val="bg1"/>
                </a:solidFill>
              </a:rPr>
              <a:t>a perspectiva econômica é um verdadeiro deserto e não existe um comprador. O mercado </a:t>
            </a:r>
            <a:r>
              <a:rPr lang="pt-BR" sz="2000" dirty="0" smtClean="0">
                <a:solidFill>
                  <a:schemeClr val="bg1"/>
                </a:solidFill>
              </a:rPr>
              <a:t>segue </a:t>
            </a:r>
            <a:r>
              <a:rPr lang="pt-BR" sz="2000" dirty="0">
                <a:solidFill>
                  <a:schemeClr val="bg1"/>
                </a:solidFill>
              </a:rPr>
              <a:t>se recusando a comprar até que todas as notícias ruins cessem. </a:t>
            </a:r>
            <a:r>
              <a:rPr lang="pt-BR" sz="2000" dirty="0" smtClean="0">
                <a:solidFill>
                  <a:schemeClr val="bg1"/>
                </a:solidFill>
              </a:rPr>
              <a:t>Terminado </a:t>
            </a:r>
            <a:r>
              <a:rPr lang="pt-BR" sz="2000" dirty="0">
                <a:solidFill>
                  <a:schemeClr val="bg1"/>
                </a:solidFill>
              </a:rPr>
              <a:t>esse movimento, começava uma nova fase de alta primária do mercado</a:t>
            </a:r>
            <a:r>
              <a:rPr lang="pt-BR" sz="1800" dirty="0"/>
              <a:t>.</a:t>
            </a:r>
          </a:p>
        </p:txBody>
      </p:sp>
    </p:spTree>
    <p:extLst>
      <p:ext uri="{BB962C8B-B14F-4D97-AF65-F5344CB8AC3E}">
        <p14:creationId xmlns:p14="http://schemas.microsoft.com/office/powerpoint/2010/main" val="108806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a:xfrm>
            <a:off x="838200" y="1786988"/>
            <a:ext cx="10515600" cy="4351338"/>
          </a:xfrm>
        </p:spPr>
        <p:txBody>
          <a:bodyPr/>
          <a:lstStyle/>
          <a:p>
            <a:r>
              <a:rPr lang="pt-BR" dirty="0" smtClean="0">
                <a:solidFill>
                  <a:schemeClr val="bg1"/>
                </a:solidFill>
              </a:rPr>
              <a:t>MERCADO EM BAIXA PRIMÁRIA – FASE 3 – DESESPERO</a:t>
            </a:r>
          </a:p>
          <a:p>
            <a:r>
              <a:rPr lang="pt-BR" sz="1800" dirty="0" smtClean="0">
                <a:solidFill>
                  <a:schemeClr val="bg1"/>
                </a:solidFill>
              </a:rPr>
              <a:t>Conforme mostrado no gráfico abaixo, o Ibovespa teve uma queda acentuada o que é típico dessa fase.</a:t>
            </a:r>
            <a:endParaRPr lang="pt-BR" sz="1800" dirty="0">
              <a:solidFill>
                <a:schemeClr val="bg1"/>
              </a:solidFill>
            </a:endParaRP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68" y="2689572"/>
            <a:ext cx="9902780" cy="4112839"/>
          </a:xfrm>
          <a:prstGeom prst="rect">
            <a:avLst/>
          </a:prstGeom>
        </p:spPr>
      </p:pic>
    </p:spTree>
    <p:extLst>
      <p:ext uri="{BB962C8B-B14F-4D97-AF65-F5344CB8AC3E}">
        <p14:creationId xmlns:p14="http://schemas.microsoft.com/office/powerpoint/2010/main" val="185522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a:xfrm>
            <a:off x="838200" y="1536142"/>
            <a:ext cx="10515600" cy="4351338"/>
          </a:xfrm>
        </p:spPr>
        <p:txBody>
          <a:bodyPr>
            <a:noAutofit/>
          </a:bodyPr>
          <a:lstStyle/>
          <a:p>
            <a:r>
              <a:rPr lang="pt-BR" sz="1800" dirty="0" smtClean="0">
                <a:solidFill>
                  <a:schemeClr val="bg1"/>
                </a:solidFill>
              </a:rPr>
              <a:t>Numa tendência seja de alta ou de baixa há obstáculos que por um momento impedem a sua continuidade o que provoca movimentos curtos contrários para posteriormente ganhar força para seguir com seu movimento ou pode em algumas vezes significar o término da referida tendência. </a:t>
            </a:r>
          </a:p>
          <a:p>
            <a:endParaRPr lang="pt-BR" sz="1800" dirty="0">
              <a:solidFill>
                <a:schemeClr val="bg1"/>
              </a:solidFill>
            </a:endParaRPr>
          </a:p>
          <a:p>
            <a:pPr algn="just"/>
            <a:r>
              <a:rPr lang="pt-BR" sz="1800" dirty="0" smtClean="0">
                <a:solidFill>
                  <a:schemeClr val="bg1"/>
                </a:solidFill>
              </a:rPr>
              <a:t>Esses obstáculos podem ser caracterizados por um suporte ou resistência.</a:t>
            </a:r>
          </a:p>
          <a:p>
            <a:pPr algn="just"/>
            <a:endParaRPr lang="pt-BR" sz="1800" dirty="0">
              <a:solidFill>
                <a:schemeClr val="bg1"/>
              </a:solidFill>
            </a:endParaRPr>
          </a:p>
          <a:p>
            <a:pPr algn="just"/>
            <a:r>
              <a:rPr lang="pt-BR" sz="1800" dirty="0" smtClean="0">
                <a:solidFill>
                  <a:schemeClr val="bg1"/>
                </a:solidFill>
              </a:rPr>
              <a:t>Suporte </a:t>
            </a:r>
            <a:r>
              <a:rPr lang="pt-BR" sz="1800" dirty="0">
                <a:solidFill>
                  <a:schemeClr val="bg1"/>
                </a:solidFill>
              </a:rPr>
              <a:t>nada mais é que o local onde a força compradora se iguala ou supera a força vendedora. Com isso, o movimento de queda tende a parar e, </a:t>
            </a:r>
            <a:r>
              <a:rPr lang="pt-BR" sz="1800" dirty="0" smtClean="0">
                <a:solidFill>
                  <a:schemeClr val="bg1"/>
                </a:solidFill>
              </a:rPr>
              <a:t>podendo em algumas </a:t>
            </a:r>
            <a:r>
              <a:rPr lang="pt-BR" sz="1800" dirty="0">
                <a:solidFill>
                  <a:schemeClr val="bg1"/>
                </a:solidFill>
              </a:rPr>
              <a:t>ocasiões, </a:t>
            </a:r>
            <a:r>
              <a:rPr lang="pt-BR" sz="1800" dirty="0" smtClean="0">
                <a:solidFill>
                  <a:schemeClr val="bg1"/>
                </a:solidFill>
              </a:rPr>
              <a:t>ocorrer </a:t>
            </a:r>
            <a:r>
              <a:rPr lang="pt-BR" sz="1800" dirty="0">
                <a:solidFill>
                  <a:schemeClr val="bg1"/>
                </a:solidFill>
              </a:rPr>
              <a:t>uma reversão de tendência, ou seja, inicia uma alta</a:t>
            </a:r>
            <a:r>
              <a:rPr lang="pt-BR" sz="1800" dirty="0" smtClean="0">
                <a:solidFill>
                  <a:schemeClr val="bg1"/>
                </a:solidFill>
              </a:rPr>
              <a:t>.</a:t>
            </a:r>
          </a:p>
          <a:p>
            <a:pPr algn="just"/>
            <a:endParaRPr lang="pt-BR" sz="1800" dirty="0">
              <a:solidFill>
                <a:schemeClr val="bg1"/>
              </a:solidFill>
            </a:endParaRPr>
          </a:p>
          <a:p>
            <a:pPr algn="just"/>
            <a:r>
              <a:rPr lang="pt-BR" sz="1800" dirty="0" smtClean="0">
                <a:solidFill>
                  <a:schemeClr val="bg1"/>
                </a:solidFill>
              </a:rPr>
              <a:t>O suporte geralmente é caracterizado por dois ou mais toques.</a:t>
            </a:r>
          </a:p>
          <a:p>
            <a:pPr algn="just"/>
            <a:endParaRPr lang="pt-BR" sz="1800" dirty="0">
              <a:solidFill>
                <a:schemeClr val="bg1"/>
              </a:solidFill>
            </a:endParaRPr>
          </a:p>
          <a:p>
            <a:pPr algn="just"/>
            <a:r>
              <a:rPr lang="pt-BR" sz="1800" dirty="0" smtClean="0">
                <a:solidFill>
                  <a:schemeClr val="bg1"/>
                </a:solidFill>
              </a:rPr>
              <a:t>Quanto mais toques tiver mais forte é o suporte.</a:t>
            </a:r>
          </a:p>
          <a:p>
            <a:pPr algn="just"/>
            <a:endParaRPr lang="pt-BR" sz="1800" dirty="0">
              <a:solidFill>
                <a:schemeClr val="bg1"/>
              </a:solidFill>
            </a:endParaRPr>
          </a:p>
          <a:p>
            <a:pPr algn="just"/>
            <a:r>
              <a:rPr lang="pt-BR" sz="1800" dirty="0" smtClean="0">
                <a:solidFill>
                  <a:schemeClr val="bg1"/>
                </a:solidFill>
              </a:rPr>
              <a:t>Uma vez quebrado o suporte vira resistência.</a:t>
            </a:r>
          </a:p>
          <a:p>
            <a:pPr algn="just"/>
            <a:endParaRPr lang="pt-BR" sz="1800" dirty="0">
              <a:solidFill>
                <a:schemeClr val="bg1"/>
              </a:solidFill>
            </a:endParaRPr>
          </a:p>
          <a:p>
            <a:pPr algn="just"/>
            <a:r>
              <a:rPr lang="pt-BR" sz="1800" dirty="0" smtClean="0">
                <a:solidFill>
                  <a:schemeClr val="bg1"/>
                </a:solidFill>
              </a:rPr>
              <a:t>Outra característica do suporte é que muitas vezes ocorre um aumento considerável de volume (acima da média)</a:t>
            </a:r>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405360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a:xfrm>
            <a:off x="838200" y="1284712"/>
            <a:ext cx="10515600" cy="4351338"/>
          </a:xfrm>
        </p:spPr>
        <p:txBody>
          <a:bodyPr>
            <a:normAutofit/>
          </a:bodyPr>
          <a:lstStyle/>
          <a:p>
            <a:pPr algn="just"/>
            <a:r>
              <a:rPr lang="pt-BR" sz="1800" dirty="0" smtClean="0">
                <a:solidFill>
                  <a:schemeClr val="bg1"/>
                </a:solidFill>
              </a:rPr>
              <a:t>Exemplo de suporte (1):</a:t>
            </a:r>
          </a:p>
          <a:p>
            <a:pPr algn="just"/>
            <a:endParaRPr lang="pt-BR" sz="1800" dirty="0">
              <a:solidFill>
                <a:schemeClr val="bg1"/>
              </a:solidFill>
            </a:endParaRPr>
          </a:p>
          <a:p>
            <a:pPr algn="just"/>
            <a:r>
              <a:rPr lang="pt-BR" sz="1800" dirty="0" smtClean="0">
                <a:solidFill>
                  <a:schemeClr val="bg1"/>
                </a:solidFill>
              </a:rPr>
              <a:t>A linha em amarelo ajuda na identificação do suporte que mostra o </a:t>
            </a:r>
            <a:r>
              <a:rPr lang="pt-BR" sz="1800" dirty="0">
                <a:solidFill>
                  <a:schemeClr val="bg1"/>
                </a:solidFill>
              </a:rPr>
              <a:t>I</a:t>
            </a:r>
            <a:r>
              <a:rPr lang="pt-BR" sz="1800" dirty="0" smtClean="0">
                <a:solidFill>
                  <a:schemeClr val="bg1"/>
                </a:solidFill>
              </a:rPr>
              <a:t>bovespa em meio a uma tendência de alta na qual passa por uma correção de curto prazo que é seguida pelo comportamento altista após respeita os pontos 1, 2 e 3 (todos destacado em azul) que se situam no mesmo nível de preço.</a:t>
            </a: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40043"/>
            <a:ext cx="10601459" cy="3964402"/>
          </a:xfrm>
          <a:prstGeom prst="rect">
            <a:avLst/>
          </a:prstGeom>
        </p:spPr>
      </p:pic>
    </p:spTree>
    <p:extLst>
      <p:ext uri="{BB962C8B-B14F-4D97-AF65-F5344CB8AC3E}">
        <p14:creationId xmlns:p14="http://schemas.microsoft.com/office/powerpoint/2010/main" val="306974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a:xfrm>
            <a:off x="838200" y="1284712"/>
            <a:ext cx="10515600" cy="4351338"/>
          </a:xfrm>
        </p:spPr>
        <p:txBody>
          <a:bodyPr>
            <a:normAutofit/>
          </a:bodyPr>
          <a:lstStyle/>
          <a:p>
            <a:pPr algn="just"/>
            <a:r>
              <a:rPr lang="pt-BR" sz="1800" dirty="0" smtClean="0">
                <a:solidFill>
                  <a:schemeClr val="bg1"/>
                </a:solidFill>
              </a:rPr>
              <a:t>Exemplo de suporte (2):</a:t>
            </a:r>
          </a:p>
          <a:p>
            <a:pPr algn="just"/>
            <a:endParaRPr lang="pt-BR" sz="1800" dirty="0">
              <a:solidFill>
                <a:schemeClr val="bg1"/>
              </a:solidFill>
            </a:endParaRPr>
          </a:p>
          <a:p>
            <a:pPr algn="just"/>
            <a:r>
              <a:rPr lang="pt-BR" sz="1800" dirty="0" smtClean="0">
                <a:solidFill>
                  <a:schemeClr val="bg1"/>
                </a:solidFill>
              </a:rPr>
              <a:t>A linha em amarelo ajuda na identificação do suporte que mostra o </a:t>
            </a:r>
            <a:r>
              <a:rPr lang="pt-BR" sz="1800" dirty="0">
                <a:solidFill>
                  <a:schemeClr val="bg1"/>
                </a:solidFill>
              </a:rPr>
              <a:t>I</a:t>
            </a:r>
            <a:r>
              <a:rPr lang="pt-BR" sz="1800" dirty="0" smtClean="0">
                <a:solidFill>
                  <a:schemeClr val="bg1"/>
                </a:solidFill>
              </a:rPr>
              <a:t>bovespa em meio a uma tendência de baixa na qual passa por uma reação de curto prazo que é seguida pelo comportamento baixista após respeita os pontos 1, 2 e 3 (todos destacado em azul) que se situam no mesmo nível de preço.</a:t>
            </a: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16168"/>
            <a:ext cx="10515600" cy="3976348"/>
          </a:xfrm>
          <a:prstGeom prst="rect">
            <a:avLst/>
          </a:prstGeom>
        </p:spPr>
      </p:pic>
    </p:spTree>
    <p:extLst>
      <p:ext uri="{BB962C8B-B14F-4D97-AF65-F5344CB8AC3E}">
        <p14:creationId xmlns:p14="http://schemas.microsoft.com/office/powerpoint/2010/main" val="351384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p:txBody>
          <a:bodyPr>
            <a:normAutofit/>
          </a:bodyPr>
          <a:lstStyle/>
          <a:p>
            <a:r>
              <a:rPr lang="pt-BR" sz="1800" dirty="0">
                <a:solidFill>
                  <a:schemeClr val="bg1"/>
                </a:solidFill>
              </a:rPr>
              <a:t>Resistência é o local onde a força vendedora se iguala ou supera a força compradora. </a:t>
            </a:r>
            <a:r>
              <a:rPr lang="pt-BR" sz="1800" dirty="0" smtClean="0">
                <a:solidFill>
                  <a:schemeClr val="bg1"/>
                </a:solidFill>
              </a:rPr>
              <a:t>Com isso </a:t>
            </a:r>
            <a:r>
              <a:rPr lang="pt-BR" sz="1800" dirty="0">
                <a:solidFill>
                  <a:schemeClr val="bg1"/>
                </a:solidFill>
              </a:rPr>
              <a:t>o movimento de alta tende a parar e em muitas vezes, ocorre uma reversão de tendência, ou seja, começa uma queda. Logo a resistência é o contrário do suporte. </a:t>
            </a:r>
            <a:endParaRPr lang="pt-BR" sz="1800" dirty="0" smtClean="0">
              <a:solidFill>
                <a:schemeClr val="bg1"/>
              </a:solidFill>
            </a:endParaRPr>
          </a:p>
          <a:p>
            <a:pPr marL="0" indent="0" algn="just">
              <a:buNone/>
            </a:pPr>
            <a:endParaRPr lang="pt-BR" sz="1800" dirty="0">
              <a:solidFill>
                <a:schemeClr val="bg1"/>
              </a:solidFill>
            </a:endParaRPr>
          </a:p>
          <a:p>
            <a:pPr algn="just"/>
            <a:r>
              <a:rPr lang="pt-BR" sz="1800" dirty="0">
                <a:solidFill>
                  <a:schemeClr val="bg1"/>
                </a:solidFill>
              </a:rPr>
              <a:t>A</a:t>
            </a:r>
            <a:r>
              <a:rPr lang="pt-BR" sz="1800" dirty="0" smtClean="0">
                <a:solidFill>
                  <a:schemeClr val="bg1"/>
                </a:solidFill>
              </a:rPr>
              <a:t> resistência geralmente é caracterizado por dois ou mais toques.</a:t>
            </a:r>
          </a:p>
          <a:p>
            <a:pPr algn="just"/>
            <a:endParaRPr lang="pt-BR" sz="1800" dirty="0">
              <a:solidFill>
                <a:schemeClr val="bg1"/>
              </a:solidFill>
            </a:endParaRPr>
          </a:p>
          <a:p>
            <a:pPr algn="just"/>
            <a:r>
              <a:rPr lang="pt-BR" sz="1800" dirty="0" smtClean="0">
                <a:solidFill>
                  <a:schemeClr val="bg1"/>
                </a:solidFill>
              </a:rPr>
              <a:t>Quanto mais toques tiver mais forte é a resistência.</a:t>
            </a:r>
          </a:p>
          <a:p>
            <a:pPr algn="just"/>
            <a:endParaRPr lang="pt-BR" sz="1800" dirty="0">
              <a:solidFill>
                <a:schemeClr val="bg1"/>
              </a:solidFill>
            </a:endParaRPr>
          </a:p>
          <a:p>
            <a:pPr algn="just"/>
            <a:r>
              <a:rPr lang="pt-BR" sz="1800" dirty="0" smtClean="0">
                <a:solidFill>
                  <a:schemeClr val="bg1"/>
                </a:solidFill>
              </a:rPr>
              <a:t>Uma vez quebrado </a:t>
            </a:r>
            <a:r>
              <a:rPr lang="pt-BR" sz="1800" dirty="0">
                <a:solidFill>
                  <a:schemeClr val="bg1"/>
                </a:solidFill>
              </a:rPr>
              <a:t>a</a:t>
            </a:r>
            <a:r>
              <a:rPr lang="pt-BR" sz="1800" dirty="0" smtClean="0">
                <a:solidFill>
                  <a:schemeClr val="bg1"/>
                </a:solidFill>
              </a:rPr>
              <a:t> resistência vira suporte.</a:t>
            </a:r>
          </a:p>
          <a:p>
            <a:pPr algn="just"/>
            <a:endParaRPr lang="pt-BR" sz="1800" dirty="0">
              <a:solidFill>
                <a:schemeClr val="bg1"/>
              </a:solidFill>
            </a:endParaRPr>
          </a:p>
          <a:p>
            <a:pPr algn="just"/>
            <a:r>
              <a:rPr lang="pt-BR" sz="1800" dirty="0" smtClean="0">
                <a:solidFill>
                  <a:schemeClr val="bg1"/>
                </a:solidFill>
              </a:rPr>
              <a:t>Outra característica da resistência é que muitas vezes ocorre um aumento considerável de volume (acima da média)</a:t>
            </a:r>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238138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SUMÁRIO</a:t>
            </a:r>
            <a:endParaRPr lang="pt-BR" dirty="0">
              <a:solidFill>
                <a:schemeClr val="bg1"/>
              </a:solidFill>
            </a:endParaRPr>
          </a:p>
        </p:txBody>
      </p:sp>
      <p:sp>
        <p:nvSpPr>
          <p:cNvPr id="3" name="Espaço Reservado para Conteúdo 2"/>
          <p:cNvSpPr>
            <a:spLocks noGrp="1"/>
          </p:cNvSpPr>
          <p:nvPr>
            <p:ph idx="1"/>
          </p:nvPr>
        </p:nvSpPr>
        <p:spPr/>
        <p:txBody>
          <a:bodyPr/>
          <a:lstStyle/>
          <a:p>
            <a:r>
              <a:rPr lang="pt-BR" dirty="0" smtClean="0">
                <a:solidFill>
                  <a:schemeClr val="bg1"/>
                </a:solidFill>
              </a:rPr>
              <a:t>INTRODUÇÃO</a:t>
            </a:r>
          </a:p>
          <a:p>
            <a:r>
              <a:rPr lang="pt-BR" dirty="0" smtClean="0">
                <a:solidFill>
                  <a:schemeClr val="bg1"/>
                </a:solidFill>
              </a:rPr>
              <a:t>TEORIA DE DOW</a:t>
            </a:r>
          </a:p>
          <a:p>
            <a:r>
              <a:rPr lang="pt-BR" dirty="0" smtClean="0">
                <a:solidFill>
                  <a:schemeClr val="bg1"/>
                </a:solidFill>
              </a:rPr>
              <a:t>SUPORTE E RESISTÊNCIA</a:t>
            </a:r>
          </a:p>
          <a:p>
            <a:r>
              <a:rPr lang="pt-BR" dirty="0" smtClean="0">
                <a:solidFill>
                  <a:schemeClr val="bg1"/>
                </a:solidFill>
              </a:rPr>
              <a:t>INDICADORES E OSCILADORES</a:t>
            </a:r>
          </a:p>
          <a:p>
            <a:r>
              <a:rPr lang="pt-BR" dirty="0" smtClean="0">
                <a:solidFill>
                  <a:schemeClr val="bg1"/>
                </a:solidFill>
              </a:rPr>
              <a:t>CANDLES</a:t>
            </a:r>
          </a:p>
          <a:p>
            <a:r>
              <a:rPr lang="pt-BR" dirty="0" smtClean="0">
                <a:solidFill>
                  <a:schemeClr val="bg1"/>
                </a:solidFill>
              </a:rPr>
              <a:t>FIBONACCI</a:t>
            </a:r>
          </a:p>
          <a:p>
            <a:r>
              <a:rPr lang="pt-BR" dirty="0" smtClean="0">
                <a:solidFill>
                  <a:schemeClr val="bg1"/>
                </a:solidFill>
              </a:rPr>
              <a:t>ONDAS DE ELLIOT</a:t>
            </a:r>
            <a:endParaRPr lang="pt-BR" dirty="0">
              <a:solidFill>
                <a:schemeClr val="bg1"/>
              </a:solidFill>
            </a:endParaRPr>
          </a:p>
        </p:txBody>
      </p:sp>
    </p:spTree>
    <p:extLst>
      <p:ext uri="{BB962C8B-B14F-4D97-AF65-F5344CB8AC3E}">
        <p14:creationId xmlns:p14="http://schemas.microsoft.com/office/powerpoint/2010/main" val="118689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a:xfrm>
            <a:off x="838200" y="1284712"/>
            <a:ext cx="10515600" cy="4351338"/>
          </a:xfrm>
        </p:spPr>
        <p:txBody>
          <a:bodyPr>
            <a:normAutofit/>
          </a:bodyPr>
          <a:lstStyle/>
          <a:p>
            <a:pPr algn="just"/>
            <a:r>
              <a:rPr lang="pt-BR" sz="1800" dirty="0" smtClean="0">
                <a:solidFill>
                  <a:schemeClr val="bg1"/>
                </a:solidFill>
              </a:rPr>
              <a:t>Exemplo de resistência (1):</a:t>
            </a:r>
          </a:p>
          <a:p>
            <a:pPr algn="just"/>
            <a:endParaRPr lang="pt-BR" sz="1800" dirty="0">
              <a:solidFill>
                <a:schemeClr val="bg1"/>
              </a:solidFill>
            </a:endParaRPr>
          </a:p>
          <a:p>
            <a:pPr algn="just"/>
            <a:r>
              <a:rPr lang="pt-BR" sz="1800" dirty="0" smtClean="0">
                <a:solidFill>
                  <a:schemeClr val="bg1"/>
                </a:solidFill>
              </a:rPr>
              <a:t>A linha em amarelo ajuda na identificação da resistência que mostra o </a:t>
            </a:r>
            <a:r>
              <a:rPr lang="pt-BR" sz="1800" dirty="0">
                <a:solidFill>
                  <a:schemeClr val="bg1"/>
                </a:solidFill>
              </a:rPr>
              <a:t>I</a:t>
            </a:r>
            <a:r>
              <a:rPr lang="pt-BR" sz="1800" dirty="0" smtClean="0">
                <a:solidFill>
                  <a:schemeClr val="bg1"/>
                </a:solidFill>
              </a:rPr>
              <a:t>bovespa em meio a uma tendência de alta na qual passa por uma correção de curto prazo após tocar nos pontos 1 e 2 (resistência) que é seguida pelo comportamento altista após conseguir </a:t>
            </a:r>
            <a:r>
              <a:rPr lang="pt-BR" sz="1800" dirty="0" err="1" smtClean="0">
                <a:solidFill>
                  <a:schemeClr val="bg1"/>
                </a:solidFill>
              </a:rPr>
              <a:t>rompe-lá</a:t>
            </a:r>
            <a:r>
              <a:rPr lang="pt-BR" sz="1800" dirty="0" smtClean="0">
                <a:solidFill>
                  <a:schemeClr val="bg1"/>
                </a:solidFill>
              </a:rPr>
              <a:t>. </a:t>
            </a: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82302"/>
            <a:ext cx="10611118" cy="3847492"/>
          </a:xfrm>
          <a:prstGeom prst="rect">
            <a:avLst/>
          </a:prstGeom>
        </p:spPr>
      </p:pic>
    </p:spTree>
    <p:extLst>
      <p:ext uri="{BB962C8B-B14F-4D97-AF65-F5344CB8AC3E}">
        <p14:creationId xmlns:p14="http://schemas.microsoft.com/office/powerpoint/2010/main" val="60262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SUPORTE E RESISTÊNCIA</a:t>
            </a:r>
            <a:endParaRPr lang="pt-BR" dirty="0">
              <a:solidFill>
                <a:schemeClr val="bg1"/>
              </a:solidFill>
            </a:endParaRPr>
          </a:p>
        </p:txBody>
      </p:sp>
      <p:sp>
        <p:nvSpPr>
          <p:cNvPr id="3" name="Espaço Reservado para Conteúdo 2"/>
          <p:cNvSpPr>
            <a:spLocks noGrp="1"/>
          </p:cNvSpPr>
          <p:nvPr>
            <p:ph idx="1"/>
          </p:nvPr>
        </p:nvSpPr>
        <p:spPr>
          <a:xfrm>
            <a:off x="838200" y="1181681"/>
            <a:ext cx="10515600" cy="4351338"/>
          </a:xfrm>
        </p:spPr>
        <p:txBody>
          <a:bodyPr>
            <a:normAutofit/>
          </a:bodyPr>
          <a:lstStyle/>
          <a:p>
            <a:pPr algn="just"/>
            <a:r>
              <a:rPr lang="pt-BR" sz="1800" dirty="0" smtClean="0">
                <a:solidFill>
                  <a:schemeClr val="bg1"/>
                </a:solidFill>
              </a:rPr>
              <a:t>Exemplo de resistência (1):</a:t>
            </a:r>
          </a:p>
          <a:p>
            <a:pPr algn="just"/>
            <a:endParaRPr lang="pt-BR" sz="1800" dirty="0">
              <a:solidFill>
                <a:schemeClr val="bg1"/>
              </a:solidFill>
            </a:endParaRPr>
          </a:p>
          <a:p>
            <a:pPr algn="just"/>
            <a:r>
              <a:rPr lang="pt-BR" sz="1800" dirty="0" smtClean="0">
                <a:solidFill>
                  <a:schemeClr val="bg1"/>
                </a:solidFill>
              </a:rPr>
              <a:t>A linha em amarelo ajuda na identificação da resistência que mostra o </a:t>
            </a:r>
            <a:r>
              <a:rPr lang="pt-BR" sz="1800" dirty="0">
                <a:solidFill>
                  <a:schemeClr val="bg1"/>
                </a:solidFill>
              </a:rPr>
              <a:t>I</a:t>
            </a:r>
            <a:r>
              <a:rPr lang="pt-BR" sz="1800" dirty="0" smtClean="0">
                <a:solidFill>
                  <a:schemeClr val="bg1"/>
                </a:solidFill>
              </a:rPr>
              <a:t>bovespa em meio a uma tendência de baixa na qual passa por uma reação de curto prazo e após tocar os pontos 3 e 4 (resistência) é seguida pelo comportamento baixista. Repare que os pontos 1 e 2 caracteriza a referida linha como suporte que após ser perdida vira resistência reforçada pelos pontos 3 e 4 já mencionados.</a:t>
            </a: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89" y="2975343"/>
            <a:ext cx="10522039" cy="3783639"/>
          </a:xfrm>
          <a:prstGeom prst="rect">
            <a:avLst/>
          </a:prstGeom>
        </p:spPr>
      </p:pic>
    </p:spTree>
    <p:extLst>
      <p:ext uri="{BB962C8B-B14F-4D97-AF65-F5344CB8AC3E}">
        <p14:creationId xmlns:p14="http://schemas.microsoft.com/office/powerpoint/2010/main" val="43323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81681"/>
            <a:ext cx="10515600" cy="4351338"/>
          </a:xfrm>
        </p:spPr>
        <p:txBody>
          <a:bodyPr>
            <a:normAutofit fontScale="92500" lnSpcReduction="10000"/>
          </a:bodyPr>
          <a:lstStyle/>
          <a:p>
            <a:pPr marL="0" indent="0" algn="just">
              <a:buNone/>
            </a:pPr>
            <a:r>
              <a:rPr lang="pt-BR" sz="2600" dirty="0" smtClean="0">
                <a:solidFill>
                  <a:schemeClr val="bg1"/>
                </a:solidFill>
              </a:rPr>
              <a:t>MÉDIA MÓVEL:</a:t>
            </a:r>
          </a:p>
          <a:p>
            <a:pPr algn="just"/>
            <a:endParaRPr lang="pt-BR" sz="1800" dirty="0">
              <a:solidFill>
                <a:schemeClr val="bg1"/>
              </a:solidFill>
            </a:endParaRPr>
          </a:p>
          <a:p>
            <a:pPr algn="just"/>
            <a:r>
              <a:rPr lang="pt-BR" sz="1800" dirty="0">
                <a:solidFill>
                  <a:schemeClr val="bg1"/>
                </a:solidFill>
              </a:rPr>
              <a:t>A média móvel é um indicador que </a:t>
            </a:r>
            <a:r>
              <a:rPr lang="pt-BR" sz="1800" dirty="0" smtClean="0">
                <a:solidFill>
                  <a:schemeClr val="bg1"/>
                </a:solidFill>
              </a:rPr>
              <a:t>visa </a:t>
            </a:r>
            <a:r>
              <a:rPr lang="pt-BR" sz="1800" dirty="0">
                <a:solidFill>
                  <a:schemeClr val="bg1"/>
                </a:solidFill>
              </a:rPr>
              <a:t>mostrar sinais de compra e venda. O sinal de compra </a:t>
            </a:r>
            <a:r>
              <a:rPr lang="pt-BR" sz="1800" dirty="0" smtClean="0">
                <a:solidFill>
                  <a:schemeClr val="bg1"/>
                </a:solidFill>
              </a:rPr>
              <a:t>acontece </a:t>
            </a:r>
            <a:r>
              <a:rPr lang="pt-BR" sz="1800" dirty="0">
                <a:solidFill>
                  <a:schemeClr val="bg1"/>
                </a:solidFill>
              </a:rPr>
              <a:t>quando o preço </a:t>
            </a:r>
            <a:r>
              <a:rPr lang="pt-BR" sz="1800" dirty="0" smtClean="0">
                <a:solidFill>
                  <a:schemeClr val="bg1"/>
                </a:solidFill>
              </a:rPr>
              <a:t>cruza </a:t>
            </a:r>
            <a:r>
              <a:rPr lang="pt-BR" sz="1800" dirty="0">
                <a:solidFill>
                  <a:schemeClr val="bg1"/>
                </a:solidFill>
              </a:rPr>
              <a:t>a média móvel de baixo para cima e o sinal de venda é o contrário, ou seja, o preço cruza a média móvel de cima para </a:t>
            </a:r>
            <a:r>
              <a:rPr lang="pt-BR" sz="1800" dirty="0" smtClean="0">
                <a:solidFill>
                  <a:schemeClr val="bg1"/>
                </a:solidFill>
              </a:rPr>
              <a:t>baixo.</a:t>
            </a:r>
          </a:p>
          <a:p>
            <a:pPr algn="just"/>
            <a:endParaRPr lang="pt-BR" sz="1800" dirty="0" smtClean="0">
              <a:solidFill>
                <a:schemeClr val="bg1"/>
              </a:solidFill>
            </a:endParaRPr>
          </a:p>
          <a:p>
            <a:pPr algn="just"/>
            <a:r>
              <a:rPr lang="pt-BR" sz="1800" dirty="0">
                <a:solidFill>
                  <a:schemeClr val="bg1"/>
                </a:solidFill>
              </a:rPr>
              <a:t>Esse indicador é muito utilizado </a:t>
            </a:r>
            <a:r>
              <a:rPr lang="pt-BR" sz="1800" dirty="0" smtClean="0">
                <a:solidFill>
                  <a:schemeClr val="bg1"/>
                </a:solidFill>
              </a:rPr>
              <a:t>graças </a:t>
            </a:r>
            <a:r>
              <a:rPr lang="pt-BR" sz="1800" dirty="0">
                <a:solidFill>
                  <a:schemeClr val="bg1"/>
                </a:solidFill>
              </a:rPr>
              <a:t>a sua facilidade e por auxiliar o investidor a obter um grande número de acertos desde que operado de forma </a:t>
            </a:r>
            <a:r>
              <a:rPr lang="pt-BR" sz="1800" dirty="0" smtClean="0">
                <a:solidFill>
                  <a:schemeClr val="bg1"/>
                </a:solidFill>
              </a:rPr>
              <a:t>correta.</a:t>
            </a:r>
          </a:p>
          <a:p>
            <a:pPr algn="just"/>
            <a:endParaRPr lang="pt-BR" sz="1800" dirty="0" smtClean="0">
              <a:solidFill>
                <a:schemeClr val="bg1"/>
              </a:solidFill>
            </a:endParaRPr>
          </a:p>
          <a:p>
            <a:pPr algn="just"/>
            <a:r>
              <a:rPr lang="pt-BR" sz="1800" dirty="0">
                <a:solidFill>
                  <a:schemeClr val="bg1"/>
                </a:solidFill>
              </a:rPr>
              <a:t>Os principais tipos de médias móveis utilizados são: simples, ponderada e </a:t>
            </a:r>
            <a:r>
              <a:rPr lang="pt-BR" sz="1800" dirty="0" smtClean="0">
                <a:solidFill>
                  <a:schemeClr val="bg1"/>
                </a:solidFill>
              </a:rPr>
              <a:t>exponencial.</a:t>
            </a:r>
          </a:p>
          <a:p>
            <a:pPr algn="just"/>
            <a:endParaRPr lang="pt-BR" sz="1800" dirty="0" smtClean="0">
              <a:solidFill>
                <a:schemeClr val="bg1"/>
              </a:solidFill>
            </a:endParaRPr>
          </a:p>
          <a:p>
            <a:pPr algn="just"/>
            <a:r>
              <a:rPr lang="pt-BR" sz="1800" dirty="0" smtClean="0">
                <a:solidFill>
                  <a:schemeClr val="bg1"/>
                </a:solidFill>
              </a:rPr>
              <a:t>Particularmente, uso a média móvel exponencial pelo fato de considerar pesos diferentes para cada dia de negociação, ou seja, os preços mais recentes tem pesos maiores que os preços mais antigos, o que acredito fazer mais sentido devido ao psicológico do </a:t>
            </a:r>
            <a:r>
              <a:rPr lang="pt-BR" sz="1800" dirty="0" err="1" smtClean="0">
                <a:solidFill>
                  <a:schemeClr val="bg1"/>
                </a:solidFill>
              </a:rPr>
              <a:t>trader</a:t>
            </a:r>
            <a:r>
              <a:rPr lang="pt-BR" sz="1800" dirty="0" smtClean="0">
                <a:solidFill>
                  <a:schemeClr val="bg1"/>
                </a:solidFill>
              </a:rPr>
              <a:t> de ser mais influenciado por notícias cada vez mais recentes.</a:t>
            </a: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26050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6"/>
            <a:ext cx="10515600" cy="4351338"/>
          </a:xfrm>
        </p:spPr>
        <p:txBody>
          <a:bodyPr>
            <a:normAutofit/>
          </a:bodyPr>
          <a:lstStyle/>
          <a:p>
            <a:pPr marL="0" indent="0" algn="just">
              <a:buNone/>
            </a:pPr>
            <a:r>
              <a:rPr lang="pt-BR" sz="2600" dirty="0" smtClean="0">
                <a:solidFill>
                  <a:schemeClr val="bg1"/>
                </a:solidFill>
              </a:rPr>
              <a:t>MÉDIA MÓVEL:</a:t>
            </a:r>
          </a:p>
          <a:p>
            <a:pPr algn="just"/>
            <a:endParaRPr lang="pt-BR" sz="1800" dirty="0">
              <a:solidFill>
                <a:schemeClr val="bg1"/>
              </a:solidFill>
            </a:endParaRPr>
          </a:p>
          <a:p>
            <a:pPr algn="just"/>
            <a:r>
              <a:rPr lang="pt-BR" sz="1800" dirty="0" smtClean="0">
                <a:solidFill>
                  <a:schemeClr val="bg1"/>
                </a:solidFill>
              </a:rPr>
              <a:t>Na média móvel seja ela simples, ponderada ou exponencial quanto menor o número de períodos maior a quantidade de cruzamentos para cima e para baixo.</a:t>
            </a:r>
          </a:p>
          <a:p>
            <a:pPr algn="just"/>
            <a:endParaRPr lang="pt-BR" sz="1800" dirty="0" smtClean="0">
              <a:solidFill>
                <a:schemeClr val="bg1"/>
              </a:solidFill>
            </a:endParaRPr>
          </a:p>
          <a:p>
            <a:pPr algn="just"/>
            <a:r>
              <a:rPr lang="pt-BR" sz="1800" dirty="0" smtClean="0">
                <a:solidFill>
                  <a:schemeClr val="bg1"/>
                </a:solidFill>
              </a:rPr>
              <a:t>Tal fato pode ser constatado abaixo no gráfico do Ibovespa na qual temos duas médias móveis exponenciais uma de 9 dias representado pela cor azul e outra de 50 dias representado pela cor preta.</a:t>
            </a: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91575"/>
            <a:ext cx="10472670" cy="3212151"/>
          </a:xfrm>
          <a:prstGeom prst="rect">
            <a:avLst/>
          </a:prstGeom>
        </p:spPr>
      </p:pic>
    </p:spTree>
    <p:extLst>
      <p:ext uri="{BB962C8B-B14F-4D97-AF65-F5344CB8AC3E}">
        <p14:creationId xmlns:p14="http://schemas.microsoft.com/office/powerpoint/2010/main" val="62069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6"/>
            <a:ext cx="10515600" cy="4351338"/>
          </a:xfrm>
        </p:spPr>
        <p:txBody>
          <a:bodyPr>
            <a:normAutofit fontScale="77500" lnSpcReduction="20000"/>
          </a:bodyPr>
          <a:lstStyle/>
          <a:p>
            <a:pPr marL="0" indent="0" algn="just">
              <a:buNone/>
            </a:pPr>
            <a:r>
              <a:rPr lang="pt-BR" sz="2600" dirty="0" smtClean="0">
                <a:solidFill>
                  <a:schemeClr val="bg1"/>
                </a:solidFill>
              </a:rPr>
              <a:t>MÉDIA MÓVEL:</a:t>
            </a:r>
          </a:p>
          <a:p>
            <a:pPr algn="just"/>
            <a:endParaRPr lang="pt-BR" sz="1800" dirty="0">
              <a:solidFill>
                <a:schemeClr val="bg1"/>
              </a:solidFill>
            </a:endParaRPr>
          </a:p>
          <a:p>
            <a:pPr algn="just"/>
            <a:r>
              <a:rPr lang="pt-BR" sz="2200" dirty="0" smtClean="0">
                <a:solidFill>
                  <a:schemeClr val="bg1"/>
                </a:solidFill>
              </a:rPr>
              <a:t>Logo médias móveis de maiores períodos normalmente são utilizados para tendências maiores ou para ativos mais voláteis.</a:t>
            </a:r>
          </a:p>
          <a:p>
            <a:pPr algn="just"/>
            <a:endParaRPr lang="pt-BR" sz="2200" dirty="0" smtClean="0">
              <a:solidFill>
                <a:schemeClr val="bg1"/>
              </a:solidFill>
            </a:endParaRPr>
          </a:p>
          <a:p>
            <a:pPr algn="just"/>
            <a:r>
              <a:rPr lang="pt-BR" sz="2200" dirty="0" smtClean="0">
                <a:solidFill>
                  <a:schemeClr val="bg1"/>
                </a:solidFill>
              </a:rPr>
              <a:t>Para muitos </a:t>
            </a:r>
            <a:r>
              <a:rPr lang="pt-BR" sz="2200" dirty="0" err="1" smtClean="0">
                <a:solidFill>
                  <a:schemeClr val="bg1"/>
                </a:solidFill>
              </a:rPr>
              <a:t>traders</a:t>
            </a:r>
            <a:r>
              <a:rPr lang="pt-BR" sz="2200" dirty="0" smtClean="0">
                <a:solidFill>
                  <a:schemeClr val="bg1"/>
                </a:solidFill>
              </a:rPr>
              <a:t> a tendência de alta é confirmada quando o preço da ação está acima de 2% da linha da média móvel e vice versa para a tendência de baixa.</a:t>
            </a:r>
          </a:p>
          <a:p>
            <a:pPr algn="just"/>
            <a:endParaRPr lang="pt-BR" sz="2200" dirty="0">
              <a:solidFill>
                <a:schemeClr val="bg1"/>
              </a:solidFill>
            </a:endParaRPr>
          </a:p>
          <a:p>
            <a:pPr algn="just"/>
            <a:r>
              <a:rPr lang="pt-BR" sz="2200" dirty="0" smtClean="0">
                <a:solidFill>
                  <a:schemeClr val="bg1"/>
                </a:solidFill>
              </a:rPr>
              <a:t>Particularmente utilizo três médias móveis exponenciais que são:</a:t>
            </a:r>
          </a:p>
          <a:p>
            <a:pPr algn="just"/>
            <a:endParaRPr lang="pt-BR" sz="2200" dirty="0">
              <a:solidFill>
                <a:schemeClr val="bg1"/>
              </a:solidFill>
            </a:endParaRPr>
          </a:p>
          <a:p>
            <a:pPr algn="just"/>
            <a:r>
              <a:rPr lang="pt-BR" sz="2200" dirty="0" smtClean="0">
                <a:solidFill>
                  <a:schemeClr val="bg1"/>
                </a:solidFill>
              </a:rPr>
              <a:t>9 períodos (dias)</a:t>
            </a:r>
          </a:p>
          <a:p>
            <a:pPr algn="just"/>
            <a:endParaRPr lang="pt-BR" sz="2200" dirty="0">
              <a:solidFill>
                <a:schemeClr val="bg1"/>
              </a:solidFill>
            </a:endParaRPr>
          </a:p>
          <a:p>
            <a:pPr algn="just"/>
            <a:r>
              <a:rPr lang="pt-BR" sz="2200" dirty="0" smtClean="0">
                <a:solidFill>
                  <a:schemeClr val="bg1"/>
                </a:solidFill>
              </a:rPr>
              <a:t>50 períodos (dias)</a:t>
            </a:r>
          </a:p>
          <a:p>
            <a:pPr algn="just"/>
            <a:endParaRPr lang="pt-BR" sz="2200" dirty="0">
              <a:solidFill>
                <a:schemeClr val="bg1"/>
              </a:solidFill>
            </a:endParaRPr>
          </a:p>
          <a:p>
            <a:pPr algn="just"/>
            <a:r>
              <a:rPr lang="pt-BR" sz="2200" dirty="0" smtClean="0">
                <a:solidFill>
                  <a:schemeClr val="bg1"/>
                </a:solidFill>
              </a:rPr>
              <a:t>200 períodos (dias)</a:t>
            </a: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43476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1325563"/>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619259" y="1052890"/>
            <a:ext cx="10515600" cy="5438061"/>
          </a:xfrm>
        </p:spPr>
        <p:txBody>
          <a:bodyPr>
            <a:noAutofit/>
          </a:bodyPr>
          <a:lstStyle/>
          <a:p>
            <a:pPr marL="0" indent="0" algn="just">
              <a:buNone/>
            </a:pPr>
            <a:r>
              <a:rPr lang="pt-BR" sz="1500" dirty="0" smtClean="0">
                <a:solidFill>
                  <a:schemeClr val="bg1"/>
                </a:solidFill>
              </a:rPr>
              <a:t>MÉDIA MÓVEL:</a:t>
            </a:r>
          </a:p>
          <a:p>
            <a:pPr algn="just"/>
            <a:endParaRPr lang="pt-BR" sz="1500" dirty="0">
              <a:solidFill>
                <a:schemeClr val="bg1"/>
              </a:solidFill>
            </a:endParaRPr>
          </a:p>
          <a:p>
            <a:pPr algn="just"/>
            <a:r>
              <a:rPr lang="pt-BR" sz="1500" dirty="0" smtClean="0">
                <a:solidFill>
                  <a:schemeClr val="bg1"/>
                </a:solidFill>
              </a:rPr>
              <a:t>Logo, não existe um número certo de períodos a serem utilizados, já que isso varia conforme a relação risco x retorno de cada </a:t>
            </a:r>
            <a:r>
              <a:rPr lang="pt-BR" sz="1500" dirty="0" err="1" smtClean="0">
                <a:solidFill>
                  <a:schemeClr val="bg1"/>
                </a:solidFill>
              </a:rPr>
              <a:t>trader</a:t>
            </a:r>
            <a:r>
              <a:rPr lang="pt-BR" sz="1500" dirty="0" smtClean="0">
                <a:solidFill>
                  <a:schemeClr val="bg1"/>
                </a:solidFill>
              </a:rPr>
              <a:t>.</a:t>
            </a:r>
          </a:p>
          <a:p>
            <a:pPr algn="just"/>
            <a:endParaRPr lang="pt-BR" sz="1500" dirty="0" smtClean="0">
              <a:solidFill>
                <a:schemeClr val="bg1"/>
              </a:solidFill>
            </a:endParaRPr>
          </a:p>
          <a:p>
            <a:pPr algn="just"/>
            <a:r>
              <a:rPr lang="pt-BR" sz="1500" dirty="0" smtClean="0">
                <a:solidFill>
                  <a:schemeClr val="bg1"/>
                </a:solidFill>
              </a:rPr>
              <a:t>No geral, quando a média móvel de menor período cruza de baixo para cima a média móvel de maior período, o ativo entra em tendência de alta e quando a de maior período cruza de cima para baixo a de menor período o ativo entra em tendência de baixa.</a:t>
            </a:r>
          </a:p>
          <a:p>
            <a:pPr algn="just"/>
            <a:endParaRPr lang="pt-BR" sz="1500" dirty="0">
              <a:solidFill>
                <a:schemeClr val="bg1"/>
              </a:solidFill>
            </a:endParaRPr>
          </a:p>
          <a:p>
            <a:pPr algn="just"/>
            <a:r>
              <a:rPr lang="pt-BR" sz="1500" dirty="0" smtClean="0">
                <a:solidFill>
                  <a:schemeClr val="bg1"/>
                </a:solidFill>
              </a:rPr>
              <a:t>Ainda para a tendência de alta é necessário pelo duas médias móveis apontarem para cima (9 e 50 períodos) e vice versa para tendência de baixa</a:t>
            </a:r>
          </a:p>
          <a:p>
            <a:pPr algn="just"/>
            <a:endParaRPr lang="pt-BR" sz="1500" dirty="0">
              <a:solidFill>
                <a:schemeClr val="bg1"/>
              </a:solidFill>
            </a:endParaRPr>
          </a:p>
          <a:p>
            <a:pPr algn="just"/>
            <a:r>
              <a:rPr lang="pt-BR" sz="1500" dirty="0" smtClean="0">
                <a:solidFill>
                  <a:schemeClr val="bg1"/>
                </a:solidFill>
              </a:rPr>
              <a:t>Logo as premissas que adoto são:</a:t>
            </a:r>
          </a:p>
          <a:p>
            <a:pPr algn="just"/>
            <a:endParaRPr lang="pt-BR" sz="1500" dirty="0">
              <a:solidFill>
                <a:schemeClr val="bg1"/>
              </a:solidFill>
            </a:endParaRPr>
          </a:p>
          <a:p>
            <a:pPr algn="just"/>
            <a:r>
              <a:rPr lang="pt-BR" sz="1500" dirty="0" smtClean="0">
                <a:solidFill>
                  <a:schemeClr val="bg1"/>
                </a:solidFill>
              </a:rPr>
              <a:t>Rompimento da média móvel de 9 períodos (tendência de alta de curto prazo)</a:t>
            </a:r>
          </a:p>
          <a:p>
            <a:pPr algn="just"/>
            <a:endParaRPr lang="pt-BR" sz="1500" dirty="0">
              <a:solidFill>
                <a:schemeClr val="bg1"/>
              </a:solidFill>
            </a:endParaRPr>
          </a:p>
          <a:p>
            <a:pPr algn="just"/>
            <a:r>
              <a:rPr lang="pt-BR" sz="1500" dirty="0" smtClean="0">
                <a:solidFill>
                  <a:schemeClr val="bg1"/>
                </a:solidFill>
              </a:rPr>
              <a:t>Rompimento da média móvel de 9 e 50 períodos com a menor cruzando de baixo para cima a maior (tendência de alta de médio prazo)</a:t>
            </a:r>
          </a:p>
          <a:p>
            <a:pPr algn="just"/>
            <a:endParaRPr lang="pt-BR" sz="1600" dirty="0">
              <a:solidFill>
                <a:schemeClr val="bg1"/>
              </a:solidFill>
            </a:endParaRPr>
          </a:p>
          <a:p>
            <a:pPr algn="just"/>
            <a:r>
              <a:rPr lang="pt-BR" sz="1600" dirty="0" smtClean="0">
                <a:solidFill>
                  <a:schemeClr val="bg1"/>
                </a:solidFill>
              </a:rPr>
              <a:t>Rompimento da média móvel de 200 períodos (tendência de alta de longo prazo)</a:t>
            </a:r>
          </a:p>
          <a:p>
            <a:pPr algn="just"/>
            <a:endParaRPr lang="pt-BR" sz="1600" dirty="0">
              <a:solidFill>
                <a:schemeClr val="bg1"/>
              </a:solidFill>
            </a:endParaRPr>
          </a:p>
          <a:p>
            <a:pPr algn="just"/>
            <a:endParaRPr lang="pt-BR" sz="1600" dirty="0">
              <a:solidFill>
                <a:schemeClr val="bg1"/>
              </a:solidFill>
            </a:endParaRPr>
          </a:p>
          <a:p>
            <a:pPr algn="just"/>
            <a:endParaRPr lang="pt-BR" sz="1600" dirty="0" smtClean="0">
              <a:solidFill>
                <a:schemeClr val="bg1"/>
              </a:solidFill>
            </a:endParaRPr>
          </a:p>
          <a:p>
            <a:pPr algn="just"/>
            <a:endParaRPr lang="pt-BR" sz="1600" dirty="0">
              <a:solidFill>
                <a:schemeClr val="bg1"/>
              </a:solidFill>
            </a:endParaRPr>
          </a:p>
          <a:p>
            <a:pPr algn="just"/>
            <a:endParaRPr lang="pt-BR" sz="1600" dirty="0">
              <a:solidFill>
                <a:schemeClr val="bg1"/>
              </a:solidFill>
            </a:endParaRPr>
          </a:p>
        </p:txBody>
      </p:sp>
    </p:spTree>
    <p:extLst>
      <p:ext uri="{BB962C8B-B14F-4D97-AF65-F5344CB8AC3E}">
        <p14:creationId xmlns:p14="http://schemas.microsoft.com/office/powerpoint/2010/main" val="159859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endParaRPr lang="pt-BR" sz="2600" dirty="0" smtClean="0">
              <a:solidFill>
                <a:schemeClr val="bg1"/>
              </a:solidFill>
            </a:endParaRPr>
          </a:p>
          <a:p>
            <a:pPr marL="0" indent="0" algn="just">
              <a:buNone/>
            </a:pPr>
            <a:r>
              <a:rPr lang="pt-BR" sz="2600" dirty="0" smtClean="0">
                <a:solidFill>
                  <a:schemeClr val="bg1"/>
                </a:solidFill>
              </a:rPr>
              <a:t>MACD (MOVING AVERAGE CONVERGENCE – DIVERGENCE):</a:t>
            </a:r>
          </a:p>
          <a:p>
            <a:pPr algn="just"/>
            <a:endParaRPr lang="pt-BR" sz="1800" dirty="0">
              <a:solidFill>
                <a:schemeClr val="bg1"/>
              </a:solidFill>
            </a:endParaRPr>
          </a:p>
          <a:p>
            <a:pPr algn="just"/>
            <a:r>
              <a:rPr lang="pt-BR" sz="1600" dirty="0">
                <a:solidFill>
                  <a:schemeClr val="bg1"/>
                </a:solidFill>
              </a:rPr>
              <a:t>Para calcular o MACD você deve subtrair a média móvel de 26 períodos </a:t>
            </a:r>
            <a:r>
              <a:rPr lang="pt-BR" sz="1600" dirty="0" smtClean="0">
                <a:solidFill>
                  <a:schemeClr val="bg1"/>
                </a:solidFill>
              </a:rPr>
              <a:t>pela de 12 períodos </a:t>
            </a:r>
            <a:r>
              <a:rPr lang="pt-BR" sz="1600" dirty="0">
                <a:solidFill>
                  <a:schemeClr val="bg1"/>
                </a:solidFill>
              </a:rPr>
              <a:t>e então obterá um valor que tende a ficar oscilando entre a linha horizontal que indica o </a:t>
            </a:r>
            <a:r>
              <a:rPr lang="pt-BR" sz="1600" dirty="0" smtClean="0">
                <a:solidFill>
                  <a:schemeClr val="bg1"/>
                </a:solidFill>
              </a:rPr>
              <a:t>resultado.</a:t>
            </a:r>
          </a:p>
          <a:p>
            <a:pPr algn="just"/>
            <a:endParaRPr lang="pt-BR" sz="1600" dirty="0">
              <a:solidFill>
                <a:schemeClr val="bg1"/>
              </a:solidFill>
            </a:endParaRPr>
          </a:p>
          <a:p>
            <a:pPr algn="just"/>
            <a:r>
              <a:rPr lang="pt-BR" sz="1600" dirty="0">
                <a:solidFill>
                  <a:schemeClr val="bg1"/>
                </a:solidFill>
              </a:rPr>
              <a:t>O MACD será maior que zero quando a média móvel de 12 períodos for maior que a média móvel de 26 </a:t>
            </a:r>
            <a:r>
              <a:rPr lang="pt-BR" sz="1600" dirty="0" smtClean="0">
                <a:solidFill>
                  <a:schemeClr val="bg1"/>
                </a:solidFill>
              </a:rPr>
              <a:t>períodos.</a:t>
            </a:r>
          </a:p>
          <a:p>
            <a:pPr algn="just"/>
            <a:endParaRPr lang="pt-BR" sz="1600" dirty="0">
              <a:solidFill>
                <a:schemeClr val="bg1"/>
              </a:solidFill>
            </a:endParaRPr>
          </a:p>
          <a:p>
            <a:pPr algn="just"/>
            <a:r>
              <a:rPr lang="pt-BR" sz="1600" dirty="0" smtClean="0">
                <a:solidFill>
                  <a:schemeClr val="bg1"/>
                </a:solidFill>
              </a:rPr>
              <a:t>Por outro lado </a:t>
            </a:r>
            <a:r>
              <a:rPr lang="pt-BR" sz="1600" dirty="0">
                <a:solidFill>
                  <a:schemeClr val="bg1"/>
                </a:solidFill>
              </a:rPr>
              <a:t>o MACD será menor que zero quando a média de 12 períodos for menor que a de 26 períodos</a:t>
            </a:r>
            <a:r>
              <a:rPr lang="pt-BR" sz="1600" dirty="0" smtClean="0">
                <a:solidFill>
                  <a:schemeClr val="bg1"/>
                </a:solidFill>
              </a:rPr>
              <a:t>.</a:t>
            </a:r>
          </a:p>
          <a:p>
            <a:pPr algn="just"/>
            <a:endParaRPr lang="pt-BR" sz="1600" dirty="0">
              <a:solidFill>
                <a:schemeClr val="bg1"/>
              </a:solidFill>
            </a:endParaRPr>
          </a:p>
          <a:p>
            <a:pPr algn="just"/>
            <a:r>
              <a:rPr lang="pt-BR" sz="1600" dirty="0">
                <a:solidFill>
                  <a:schemeClr val="bg1"/>
                </a:solidFill>
              </a:rPr>
              <a:t>A decisão de compra das ações a partir do MACD deve ser aplicada quando o valor passa de negativo para positivo e a decisão de venda será aplicada quando cruzar de positivo para negativo.</a:t>
            </a:r>
            <a:r>
              <a:rPr lang="pt-BR" sz="1600" dirty="0" smtClean="0">
                <a:solidFill>
                  <a:schemeClr val="bg1"/>
                </a:solidFill>
              </a:rPr>
              <a:t> </a:t>
            </a:r>
          </a:p>
          <a:p>
            <a:pPr algn="just"/>
            <a:endParaRPr lang="pt-BR" sz="1600" dirty="0">
              <a:solidFill>
                <a:schemeClr val="bg1"/>
              </a:solidFill>
            </a:endParaRPr>
          </a:p>
          <a:p>
            <a:pPr algn="just"/>
            <a:r>
              <a:rPr lang="pt-BR" sz="1600" dirty="0">
                <a:solidFill>
                  <a:schemeClr val="bg1"/>
                </a:solidFill>
              </a:rPr>
              <a:t>No MACD você também pode utilizar a linha de sinal com 9 períodos. Deste modo o sinal de compra surge quando o MACD cruza a linha de sinalização de baixo para cima. Na venda é o contrário, ou seja, o MACD cruza a linha de sinalização de cima para baixo. </a:t>
            </a:r>
            <a:endParaRPr lang="pt-BR" sz="1600" dirty="0" smtClean="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263672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r>
              <a:rPr lang="pt-BR" sz="2600" dirty="0" smtClean="0">
                <a:solidFill>
                  <a:schemeClr val="bg1"/>
                </a:solidFill>
              </a:rPr>
              <a:t>MACD (MOVING AVERAGE CONVERGENCE – DIVERGENCE):</a:t>
            </a:r>
          </a:p>
          <a:p>
            <a:pPr algn="just"/>
            <a:endParaRPr lang="pt-BR" sz="1800" dirty="0">
              <a:solidFill>
                <a:schemeClr val="bg1"/>
              </a:solidFill>
            </a:endParaRPr>
          </a:p>
          <a:p>
            <a:pPr algn="just"/>
            <a:r>
              <a:rPr lang="pt-BR" sz="1800" dirty="0" smtClean="0">
                <a:solidFill>
                  <a:schemeClr val="bg1"/>
                </a:solidFill>
              </a:rPr>
              <a:t>Abaixo temos um exemplo da aplicação do MACD no gráfico da Blau Farmacêutica (BLAU3), ou seja quando a linha vermelha (MACD) cruza de cima para baixo a linha em azul clara (9 períodos) o ativo costuma apresentar comportamento de queda (Ponto 1) e vice-versa (Ponto 2).</a:t>
            </a:r>
          </a:p>
          <a:p>
            <a:pPr algn="just"/>
            <a:endParaRPr lang="pt-BR" sz="2200" dirty="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51083"/>
            <a:ext cx="10287000" cy="3903702"/>
          </a:xfrm>
          <a:prstGeom prst="rect">
            <a:avLst/>
          </a:prstGeom>
        </p:spPr>
      </p:pic>
    </p:spTree>
    <p:extLst>
      <p:ext uri="{BB962C8B-B14F-4D97-AF65-F5344CB8AC3E}">
        <p14:creationId xmlns:p14="http://schemas.microsoft.com/office/powerpoint/2010/main" val="123918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lnSpcReduction="10000"/>
          </a:bodyPr>
          <a:lstStyle/>
          <a:p>
            <a:pPr marL="0" indent="0" algn="just">
              <a:buNone/>
            </a:pPr>
            <a:r>
              <a:rPr lang="pt-BR" sz="2600" dirty="0" smtClean="0">
                <a:solidFill>
                  <a:schemeClr val="bg1"/>
                </a:solidFill>
              </a:rPr>
              <a:t>IFR (ÍNDICE DE FORÇA RELATIVA):</a:t>
            </a:r>
          </a:p>
          <a:p>
            <a:pPr algn="just"/>
            <a:endParaRPr lang="pt-BR" sz="1800" dirty="0">
              <a:solidFill>
                <a:schemeClr val="bg1"/>
              </a:solidFill>
            </a:endParaRPr>
          </a:p>
          <a:p>
            <a:pPr algn="just"/>
            <a:r>
              <a:rPr lang="pt-BR" sz="1800" dirty="0">
                <a:solidFill>
                  <a:schemeClr val="bg1"/>
                </a:solidFill>
              </a:rPr>
              <a:t>O IFR mede a força entre os compradores e vendedores de determinado ativo em um período específico de tempo, ou seja, possibilita observar o enfraquecimento de uma tendência e uma possível </a:t>
            </a:r>
            <a:r>
              <a:rPr lang="pt-BR" sz="1800" dirty="0" smtClean="0">
                <a:solidFill>
                  <a:schemeClr val="bg1"/>
                </a:solidFill>
              </a:rPr>
              <a:t>reversão.</a:t>
            </a:r>
          </a:p>
          <a:p>
            <a:pPr algn="just"/>
            <a:endParaRPr lang="pt-BR" sz="1800" dirty="0">
              <a:solidFill>
                <a:schemeClr val="bg1"/>
              </a:solidFill>
            </a:endParaRPr>
          </a:p>
          <a:p>
            <a:pPr algn="just"/>
            <a:r>
              <a:rPr lang="pt-BR" sz="1800" dirty="0" smtClean="0">
                <a:solidFill>
                  <a:schemeClr val="bg1"/>
                </a:solidFill>
              </a:rPr>
              <a:t>Para as ondas de </a:t>
            </a:r>
            <a:r>
              <a:rPr lang="pt-BR" sz="1800" dirty="0" err="1" smtClean="0">
                <a:solidFill>
                  <a:schemeClr val="bg1"/>
                </a:solidFill>
              </a:rPr>
              <a:t>elliot</a:t>
            </a:r>
            <a:r>
              <a:rPr lang="pt-BR" sz="1800" dirty="0" smtClean="0">
                <a:solidFill>
                  <a:schemeClr val="bg1"/>
                </a:solidFill>
              </a:rPr>
              <a:t> aplicaremos o período de 7 dias.</a:t>
            </a:r>
          </a:p>
          <a:p>
            <a:pPr algn="just"/>
            <a:endParaRPr lang="pt-BR" sz="1800" dirty="0">
              <a:solidFill>
                <a:schemeClr val="bg1"/>
              </a:solidFill>
            </a:endParaRPr>
          </a:p>
          <a:p>
            <a:pPr algn="just"/>
            <a:r>
              <a:rPr lang="pt-BR" sz="1800" dirty="0">
                <a:solidFill>
                  <a:schemeClr val="bg1"/>
                </a:solidFill>
              </a:rPr>
              <a:t>O gráfico do IFR é composto por uma linha que representa os movimentos do preço da ação, esta linha possui um valor que varia entre 0 e 100 pontos. </a:t>
            </a:r>
            <a:r>
              <a:rPr lang="pt-BR" sz="1800" dirty="0" smtClean="0">
                <a:solidFill>
                  <a:schemeClr val="bg1"/>
                </a:solidFill>
              </a:rPr>
              <a:t>No entanto, </a:t>
            </a:r>
            <a:r>
              <a:rPr lang="pt-BR" sz="1800" dirty="0">
                <a:solidFill>
                  <a:schemeClr val="bg1"/>
                </a:solidFill>
              </a:rPr>
              <a:t>na maioria dos períodos, os valores oscilam entre 20 e 80 </a:t>
            </a:r>
            <a:r>
              <a:rPr lang="pt-BR" sz="1800" dirty="0" smtClean="0">
                <a:solidFill>
                  <a:schemeClr val="bg1"/>
                </a:solidFill>
              </a:rPr>
              <a:t>pontos.</a:t>
            </a:r>
          </a:p>
          <a:p>
            <a:pPr algn="just"/>
            <a:endParaRPr lang="pt-BR" sz="1800" dirty="0" smtClean="0">
              <a:solidFill>
                <a:schemeClr val="bg1"/>
              </a:solidFill>
            </a:endParaRPr>
          </a:p>
          <a:p>
            <a:pPr algn="just"/>
            <a:r>
              <a:rPr lang="pt-BR" sz="1800" dirty="0">
                <a:solidFill>
                  <a:schemeClr val="bg1"/>
                </a:solidFill>
              </a:rPr>
              <a:t>Quando o oscilador estiver entre 20 e 30 pontos, ou abaixo disso, significa que o ativo está sobre vendido, ou seja, a pressão de venda foi grande e os vendedores estão perdendo a força em relação aos compradores, podendo ocorrer uma reversão de tendência. Agora, quando o oscilador estiver entre 70 e 80 pontos, ou acima disso, significa que o ativo está sobre comprado, portanto a pressão de compra pode estar chegando ao fim. Sendo assim a ação pode apresentar uma correção do movimento, nessa situação a venda poderia ser </a:t>
            </a:r>
            <a:r>
              <a:rPr lang="pt-BR" sz="1800" dirty="0" smtClean="0">
                <a:solidFill>
                  <a:schemeClr val="bg1"/>
                </a:solidFill>
              </a:rPr>
              <a:t>realizada</a:t>
            </a:r>
            <a:r>
              <a:rPr lang="pt-BR" sz="1800" dirty="0">
                <a:solidFill>
                  <a:schemeClr val="bg1"/>
                </a:solidFill>
              </a:rPr>
              <a:t>. Evite sempre comprar quando o IFR estiver acima de 80 pontos, </a:t>
            </a:r>
            <a:r>
              <a:rPr lang="pt-BR" sz="1800" dirty="0" smtClean="0">
                <a:solidFill>
                  <a:schemeClr val="bg1"/>
                </a:solidFill>
              </a:rPr>
              <a:t>já que </a:t>
            </a:r>
            <a:r>
              <a:rPr lang="pt-BR" sz="1800" dirty="0">
                <a:solidFill>
                  <a:schemeClr val="bg1"/>
                </a:solidFill>
              </a:rPr>
              <a:t>o risco é muito grande. </a:t>
            </a: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48766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r>
              <a:rPr lang="pt-BR" sz="2600" dirty="0" smtClean="0">
                <a:solidFill>
                  <a:schemeClr val="bg1"/>
                </a:solidFill>
              </a:rPr>
              <a:t>IFR (ÍNDICE DE FORÇA RELATIVA):</a:t>
            </a:r>
          </a:p>
          <a:p>
            <a:pPr algn="just"/>
            <a:endParaRPr lang="pt-BR" sz="1800" dirty="0">
              <a:solidFill>
                <a:schemeClr val="bg1"/>
              </a:solidFill>
            </a:endParaRPr>
          </a:p>
          <a:p>
            <a:pPr algn="just"/>
            <a:r>
              <a:rPr lang="pt-BR" sz="1800" dirty="0">
                <a:solidFill>
                  <a:schemeClr val="bg1"/>
                </a:solidFill>
              </a:rPr>
              <a:t>É importante analisar ainda o comportamento histórico de cada ativo para saber onde ocorreram as reversões de tendências</a:t>
            </a:r>
            <a:r>
              <a:rPr lang="pt-BR" sz="1800" dirty="0" smtClean="0">
                <a:solidFill>
                  <a:schemeClr val="bg1"/>
                </a:solidFill>
              </a:rPr>
              <a:t>.</a:t>
            </a:r>
          </a:p>
          <a:p>
            <a:pPr algn="just"/>
            <a:endParaRPr lang="pt-BR" sz="1800" dirty="0">
              <a:solidFill>
                <a:schemeClr val="bg1"/>
              </a:solidFill>
            </a:endParaRPr>
          </a:p>
          <a:p>
            <a:pPr algn="just"/>
            <a:r>
              <a:rPr lang="pt-BR" sz="1800" dirty="0">
                <a:solidFill>
                  <a:schemeClr val="bg1"/>
                </a:solidFill>
              </a:rPr>
              <a:t>Por exemplo, a </a:t>
            </a:r>
            <a:r>
              <a:rPr lang="pt-BR" sz="1800" dirty="0" smtClean="0">
                <a:solidFill>
                  <a:schemeClr val="bg1"/>
                </a:solidFill>
              </a:rPr>
              <a:t>ação BLAU3 </a:t>
            </a:r>
            <a:r>
              <a:rPr lang="pt-BR" sz="1800" dirty="0">
                <a:solidFill>
                  <a:schemeClr val="bg1"/>
                </a:solidFill>
              </a:rPr>
              <a:t>tende a subir quando o IFR estiver em </a:t>
            </a:r>
            <a:r>
              <a:rPr lang="pt-BR" sz="1800" dirty="0" smtClean="0">
                <a:solidFill>
                  <a:schemeClr val="bg1"/>
                </a:solidFill>
              </a:rPr>
              <a:t>27,27 </a:t>
            </a:r>
            <a:r>
              <a:rPr lang="pt-BR" sz="1800" dirty="0">
                <a:solidFill>
                  <a:schemeClr val="bg1"/>
                </a:solidFill>
              </a:rPr>
              <a:t>pontos, logo a compra não deve ser em 20 ou 30 pontos, e sim em </a:t>
            </a:r>
            <a:r>
              <a:rPr lang="pt-BR" sz="1800" dirty="0" smtClean="0">
                <a:solidFill>
                  <a:schemeClr val="bg1"/>
                </a:solidFill>
              </a:rPr>
              <a:t>27,27. </a:t>
            </a:r>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35935"/>
            <a:ext cx="10515600" cy="3149753"/>
          </a:xfrm>
          <a:prstGeom prst="rect">
            <a:avLst/>
          </a:prstGeom>
        </p:spPr>
      </p:pic>
    </p:spTree>
    <p:extLst>
      <p:ext uri="{BB962C8B-B14F-4D97-AF65-F5344CB8AC3E}">
        <p14:creationId xmlns:p14="http://schemas.microsoft.com/office/powerpoint/2010/main" val="281863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INTRODUÇÃO</a:t>
            </a:r>
            <a:endParaRPr lang="pt-BR" dirty="0">
              <a:solidFill>
                <a:schemeClr val="bg1"/>
              </a:solidFill>
            </a:endParaRPr>
          </a:p>
        </p:txBody>
      </p:sp>
      <p:sp>
        <p:nvSpPr>
          <p:cNvPr id="3" name="Espaço Reservado para Conteúdo 2"/>
          <p:cNvSpPr>
            <a:spLocks noGrp="1"/>
          </p:cNvSpPr>
          <p:nvPr>
            <p:ph idx="1"/>
          </p:nvPr>
        </p:nvSpPr>
        <p:spPr/>
        <p:txBody>
          <a:bodyPr>
            <a:normAutofit/>
          </a:bodyPr>
          <a:lstStyle/>
          <a:p>
            <a:pPr algn="just"/>
            <a:r>
              <a:rPr lang="pt-BR" sz="2000" dirty="0" smtClean="0">
                <a:solidFill>
                  <a:schemeClr val="bg1"/>
                </a:solidFill>
              </a:rPr>
              <a:t>A análise gráfica é o estudo do movimento das ações a partir da utilização de gráficos com o objetivo de prever as tendências futuras dos preços.</a:t>
            </a:r>
          </a:p>
          <a:p>
            <a:pPr algn="just"/>
            <a:r>
              <a:rPr lang="pt-BR" sz="2000" dirty="0" smtClean="0">
                <a:solidFill>
                  <a:schemeClr val="bg1"/>
                </a:solidFill>
              </a:rPr>
              <a:t>Para isso podem ser utilizados suportes e resistências, figuras formadas pelos preços, padrões de </a:t>
            </a:r>
            <a:r>
              <a:rPr lang="pt-BR" sz="2000" dirty="0" err="1" smtClean="0">
                <a:solidFill>
                  <a:schemeClr val="bg1"/>
                </a:solidFill>
              </a:rPr>
              <a:t>candle</a:t>
            </a:r>
            <a:r>
              <a:rPr lang="pt-BR" sz="2000" dirty="0" smtClean="0">
                <a:solidFill>
                  <a:schemeClr val="bg1"/>
                </a:solidFill>
              </a:rPr>
              <a:t>, indicadores, ondas de Elliot e etc...</a:t>
            </a:r>
          </a:p>
          <a:p>
            <a:pPr algn="just"/>
            <a:endParaRPr lang="pt-BR" sz="2000" dirty="0">
              <a:solidFill>
                <a:schemeClr val="bg1"/>
              </a:solidFill>
            </a:endParaRPr>
          </a:p>
          <a:p>
            <a:pPr algn="just"/>
            <a:r>
              <a:rPr lang="pt-BR" sz="2000" dirty="0" smtClean="0">
                <a:solidFill>
                  <a:schemeClr val="bg1"/>
                </a:solidFill>
              </a:rPr>
              <a:t>As principais premissas da análise gráfica são: </a:t>
            </a:r>
          </a:p>
          <a:p>
            <a:pPr algn="just"/>
            <a:r>
              <a:rPr lang="pt-BR" sz="2000" dirty="0" smtClean="0">
                <a:solidFill>
                  <a:schemeClr val="bg1"/>
                </a:solidFill>
              </a:rPr>
              <a:t> O movimento das ações desconta tudo </a:t>
            </a:r>
          </a:p>
          <a:p>
            <a:pPr algn="just"/>
            <a:r>
              <a:rPr lang="pt-BR" sz="2000" dirty="0" smtClean="0">
                <a:solidFill>
                  <a:schemeClr val="bg1"/>
                </a:solidFill>
              </a:rPr>
              <a:t>O preço se move em tendências </a:t>
            </a:r>
          </a:p>
          <a:p>
            <a:pPr algn="just"/>
            <a:r>
              <a:rPr lang="pt-BR" sz="2000" dirty="0" smtClean="0">
                <a:solidFill>
                  <a:schemeClr val="bg1"/>
                </a:solidFill>
              </a:rPr>
              <a:t>A história se repete </a:t>
            </a:r>
            <a:endParaRPr lang="pt-BR" sz="2000" dirty="0">
              <a:solidFill>
                <a:schemeClr val="bg1"/>
              </a:solidFill>
            </a:endParaRPr>
          </a:p>
        </p:txBody>
      </p:sp>
    </p:spTree>
    <p:extLst>
      <p:ext uri="{BB962C8B-B14F-4D97-AF65-F5344CB8AC3E}">
        <p14:creationId xmlns:p14="http://schemas.microsoft.com/office/powerpoint/2010/main" val="404410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INDICADORES E OSCILADORES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r>
              <a:rPr lang="pt-BR" sz="2600" dirty="0" smtClean="0">
                <a:solidFill>
                  <a:schemeClr val="bg1"/>
                </a:solidFill>
              </a:rPr>
              <a:t>CONSIDERAÇÕES FINAIS:</a:t>
            </a:r>
          </a:p>
          <a:p>
            <a:pPr algn="just"/>
            <a:endParaRPr lang="pt-BR" sz="1800" dirty="0">
              <a:solidFill>
                <a:schemeClr val="bg1"/>
              </a:solidFill>
            </a:endParaRPr>
          </a:p>
          <a:p>
            <a:pPr algn="just"/>
            <a:r>
              <a:rPr lang="pt-BR" sz="1800" dirty="0" smtClean="0">
                <a:solidFill>
                  <a:schemeClr val="bg1"/>
                </a:solidFill>
              </a:rPr>
              <a:t>O ideal é usar o indicador Média Móvel para acompanhar tendências ou seja movimentos mais longos (meses) enquanto osciladores como MACD e IFR usa-se para movimentos mais de curto prazo (dias)</a:t>
            </a:r>
          </a:p>
          <a:p>
            <a:pPr algn="just"/>
            <a:endParaRPr lang="pt-BR" sz="1800" dirty="0">
              <a:solidFill>
                <a:schemeClr val="bg1"/>
              </a:solidFill>
            </a:endParaRPr>
          </a:p>
          <a:p>
            <a:pPr algn="just"/>
            <a:r>
              <a:rPr lang="pt-BR" sz="1800" dirty="0" smtClean="0">
                <a:solidFill>
                  <a:schemeClr val="bg1"/>
                </a:solidFill>
              </a:rPr>
              <a:t>No caso das ondas de </a:t>
            </a:r>
            <a:r>
              <a:rPr lang="pt-BR" sz="1800" dirty="0" err="1" smtClean="0">
                <a:solidFill>
                  <a:schemeClr val="bg1"/>
                </a:solidFill>
              </a:rPr>
              <a:t>elliot</a:t>
            </a:r>
            <a:r>
              <a:rPr lang="pt-BR" sz="1800" dirty="0" smtClean="0">
                <a:solidFill>
                  <a:schemeClr val="bg1"/>
                </a:solidFill>
              </a:rPr>
              <a:t>, os osciladores usados são IFR (7 dias), MACD e </a:t>
            </a:r>
            <a:r>
              <a:rPr lang="pt-BR" sz="1800" dirty="0" err="1" smtClean="0">
                <a:solidFill>
                  <a:schemeClr val="bg1"/>
                </a:solidFill>
              </a:rPr>
              <a:t>PriceOscilattor</a:t>
            </a:r>
            <a:r>
              <a:rPr lang="pt-BR" sz="1800" dirty="0">
                <a:solidFill>
                  <a:schemeClr val="bg1"/>
                </a:solidFill>
              </a:rPr>
              <a:t> </a:t>
            </a:r>
            <a:r>
              <a:rPr lang="pt-BR" sz="1800" dirty="0" smtClean="0">
                <a:solidFill>
                  <a:schemeClr val="bg1"/>
                </a:solidFill>
              </a:rPr>
              <a:t>(5,17) sendo este não abordado neste tópico, pois o objetivo é somente dar uma visão resumida de alguns dos indicadores e osciladores usados pelos </a:t>
            </a:r>
            <a:r>
              <a:rPr lang="pt-BR" sz="1800" dirty="0" err="1" smtClean="0">
                <a:solidFill>
                  <a:schemeClr val="bg1"/>
                </a:solidFill>
              </a:rPr>
              <a:t>traders</a:t>
            </a:r>
            <a:r>
              <a:rPr lang="pt-BR" sz="1800" dirty="0" smtClean="0">
                <a:solidFill>
                  <a:schemeClr val="bg1"/>
                </a:solidFill>
              </a:rPr>
              <a:t> e investidores.</a:t>
            </a:r>
          </a:p>
          <a:p>
            <a:pPr algn="just"/>
            <a:endParaRPr lang="pt-BR" sz="1800" dirty="0">
              <a:solidFill>
                <a:schemeClr val="bg1"/>
              </a:solidFill>
            </a:endParaRPr>
          </a:p>
          <a:p>
            <a:pPr algn="just"/>
            <a:r>
              <a:rPr lang="pt-BR" sz="1800" dirty="0" smtClean="0">
                <a:solidFill>
                  <a:schemeClr val="bg1"/>
                </a:solidFill>
              </a:rPr>
              <a:t>Ainda sobre as ondas de </a:t>
            </a:r>
            <a:r>
              <a:rPr lang="pt-BR" sz="1800" dirty="0" err="1" smtClean="0">
                <a:solidFill>
                  <a:schemeClr val="bg1"/>
                </a:solidFill>
              </a:rPr>
              <a:t>elliot</a:t>
            </a:r>
            <a:r>
              <a:rPr lang="pt-BR" sz="1800" dirty="0" smtClean="0">
                <a:solidFill>
                  <a:schemeClr val="bg1"/>
                </a:solidFill>
              </a:rPr>
              <a:t> tais osciladores são usados para identificar as ondas 3 e 5.</a:t>
            </a:r>
          </a:p>
          <a:p>
            <a:pPr marL="0" indent="0" algn="just">
              <a:buNone/>
            </a:pPr>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3659841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CANDLES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r>
              <a:rPr lang="pt-BR" sz="2600" dirty="0" smtClean="0">
                <a:solidFill>
                  <a:schemeClr val="bg1"/>
                </a:solidFill>
              </a:rPr>
              <a:t>CONCEITO:</a:t>
            </a:r>
          </a:p>
          <a:p>
            <a:pPr algn="just"/>
            <a:endParaRPr lang="pt-BR" sz="1800" dirty="0">
              <a:solidFill>
                <a:schemeClr val="bg1"/>
              </a:solidFill>
            </a:endParaRPr>
          </a:p>
          <a:p>
            <a:pPr algn="just"/>
            <a:r>
              <a:rPr lang="pt-BR" sz="1800" dirty="0">
                <a:solidFill>
                  <a:schemeClr val="bg1"/>
                </a:solidFill>
              </a:rPr>
              <a:t>A</a:t>
            </a:r>
            <a:r>
              <a:rPr lang="pt-BR" sz="1800" dirty="0" smtClean="0">
                <a:solidFill>
                  <a:schemeClr val="bg1"/>
                </a:solidFill>
              </a:rPr>
              <a:t>s </a:t>
            </a:r>
            <a:r>
              <a:rPr lang="pt-BR" sz="1800" dirty="0">
                <a:solidFill>
                  <a:schemeClr val="bg1"/>
                </a:solidFill>
              </a:rPr>
              <a:t>barras de </a:t>
            </a:r>
            <a:r>
              <a:rPr lang="pt-BR" sz="1800" dirty="0" err="1">
                <a:solidFill>
                  <a:schemeClr val="bg1"/>
                </a:solidFill>
              </a:rPr>
              <a:t>Candles</a:t>
            </a:r>
            <a:r>
              <a:rPr lang="pt-BR" sz="1800" dirty="0">
                <a:solidFill>
                  <a:schemeClr val="bg1"/>
                </a:solidFill>
              </a:rPr>
              <a:t> foram criadas para mostrar: A Abertura, o Máximo, o Mínimo, e o Fechamento, com a cor da figura mostrando o movimento, ou a direção</a:t>
            </a:r>
            <a:r>
              <a:rPr lang="pt-BR" sz="1800" dirty="0" smtClean="0">
                <a:solidFill>
                  <a:schemeClr val="bg1"/>
                </a:solidFill>
              </a:rPr>
              <a:t>.</a:t>
            </a:r>
          </a:p>
          <a:p>
            <a:pPr algn="just"/>
            <a:r>
              <a:rPr lang="pt-BR" sz="1800" dirty="0">
                <a:solidFill>
                  <a:schemeClr val="bg1"/>
                </a:solidFill>
              </a:rPr>
              <a:t>A diferença entre a abertura e o fechamento forma a caixa que chamamos de Corpo Real do </a:t>
            </a:r>
            <a:r>
              <a:rPr lang="pt-BR" sz="1800" dirty="0" err="1">
                <a:solidFill>
                  <a:schemeClr val="bg1"/>
                </a:solidFill>
              </a:rPr>
              <a:t>Candle</a:t>
            </a:r>
            <a:r>
              <a:rPr lang="pt-BR" sz="1800" dirty="0">
                <a:solidFill>
                  <a:schemeClr val="bg1"/>
                </a:solidFill>
              </a:rPr>
              <a:t>. Um </a:t>
            </a:r>
            <a:r>
              <a:rPr lang="pt-BR" sz="1800" dirty="0" smtClean="0">
                <a:solidFill>
                  <a:schemeClr val="bg1"/>
                </a:solidFill>
              </a:rPr>
              <a:t>corpo vermelho </a:t>
            </a:r>
            <a:r>
              <a:rPr lang="pt-BR" sz="1800" dirty="0">
                <a:solidFill>
                  <a:schemeClr val="bg1"/>
                </a:solidFill>
              </a:rPr>
              <a:t>significa que o fechamento deu-se abaixo do preço de abertura, e um corpo </a:t>
            </a:r>
            <a:r>
              <a:rPr lang="pt-BR" sz="1800" dirty="0" smtClean="0">
                <a:solidFill>
                  <a:schemeClr val="bg1"/>
                </a:solidFill>
              </a:rPr>
              <a:t>verde, </a:t>
            </a:r>
            <a:r>
              <a:rPr lang="pt-BR" sz="1800" dirty="0">
                <a:solidFill>
                  <a:schemeClr val="bg1"/>
                </a:solidFill>
              </a:rPr>
              <a:t>significa que o fechamento foi acima da abertura. Muitas vezes vemos linhas estendidas acima e abaixo do corpo real, o que chamamos de sombras. Estas linhas representam o Máximo e o mínimo que os preços atingiram na formação daquela figura. </a:t>
            </a: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502" y="4224270"/>
            <a:ext cx="7230466" cy="2215166"/>
          </a:xfrm>
          <a:prstGeom prst="rect">
            <a:avLst/>
          </a:prstGeom>
        </p:spPr>
      </p:pic>
    </p:spTree>
    <p:extLst>
      <p:ext uri="{BB962C8B-B14F-4D97-AF65-F5344CB8AC3E}">
        <p14:creationId xmlns:p14="http://schemas.microsoft.com/office/powerpoint/2010/main" val="3783812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CANDLES</a:t>
            </a:r>
            <a:endParaRPr lang="pt-BR" dirty="0">
              <a:solidFill>
                <a:schemeClr val="bg1"/>
              </a:solidFill>
            </a:endParaRPr>
          </a:p>
        </p:txBody>
      </p:sp>
      <p:sp>
        <p:nvSpPr>
          <p:cNvPr id="3" name="Espaço Reservado para Conteúdo 2"/>
          <p:cNvSpPr>
            <a:spLocks noGrp="1"/>
          </p:cNvSpPr>
          <p:nvPr>
            <p:ph idx="1"/>
          </p:nvPr>
        </p:nvSpPr>
        <p:spPr>
          <a:xfrm>
            <a:off x="838200" y="1117285"/>
            <a:ext cx="10515600" cy="5322151"/>
          </a:xfrm>
        </p:spPr>
        <p:txBody>
          <a:bodyPr>
            <a:normAutofit/>
          </a:bodyPr>
          <a:lstStyle/>
          <a:p>
            <a:pPr marL="0" indent="0" algn="just">
              <a:buNone/>
            </a:pPr>
            <a:r>
              <a:rPr lang="pt-BR" sz="2600" dirty="0" smtClean="0">
                <a:solidFill>
                  <a:schemeClr val="bg1"/>
                </a:solidFill>
              </a:rPr>
              <a:t>SITUAÇÕES:</a:t>
            </a:r>
          </a:p>
          <a:p>
            <a:pPr algn="just"/>
            <a:endParaRPr lang="pt-BR" sz="1800" dirty="0">
              <a:solidFill>
                <a:schemeClr val="bg1"/>
              </a:solidFill>
            </a:endParaRPr>
          </a:p>
          <a:p>
            <a:pPr algn="just"/>
            <a:r>
              <a:rPr lang="pt-BR" sz="1800" dirty="0" smtClean="0">
                <a:solidFill>
                  <a:schemeClr val="bg1"/>
                </a:solidFill>
              </a:rPr>
              <a:t>Em uma resistência, caso o fechamento do </a:t>
            </a:r>
            <a:r>
              <a:rPr lang="pt-BR" sz="1800" dirty="0" err="1" smtClean="0">
                <a:solidFill>
                  <a:schemeClr val="bg1"/>
                </a:solidFill>
              </a:rPr>
              <a:t>candle</a:t>
            </a:r>
            <a:r>
              <a:rPr lang="pt-BR" sz="1800" dirty="0" smtClean="0">
                <a:solidFill>
                  <a:schemeClr val="bg1"/>
                </a:solidFill>
              </a:rPr>
              <a:t> fica acima dela e com corpo positivo (verde) e grande, e fechamento próximo a máxima é uma sinalização de que tal resistência foi quebrada e com isso novas altas tendem a acontecer.</a:t>
            </a:r>
          </a:p>
          <a:p>
            <a:pPr algn="just"/>
            <a:endParaRPr lang="pt-BR" sz="1800" dirty="0">
              <a:solidFill>
                <a:schemeClr val="bg1"/>
              </a:solidFill>
            </a:endParaRPr>
          </a:p>
          <a:p>
            <a:pPr algn="just"/>
            <a:r>
              <a:rPr lang="pt-BR" sz="1800" dirty="0" smtClean="0">
                <a:solidFill>
                  <a:schemeClr val="bg1"/>
                </a:solidFill>
              </a:rPr>
              <a:t>Por outro lado em um suporte, caso o fechamento do </a:t>
            </a:r>
            <a:r>
              <a:rPr lang="pt-BR" sz="1800" dirty="0" err="1" smtClean="0">
                <a:solidFill>
                  <a:schemeClr val="bg1"/>
                </a:solidFill>
              </a:rPr>
              <a:t>candle</a:t>
            </a:r>
            <a:r>
              <a:rPr lang="pt-BR" sz="1800" dirty="0" smtClean="0">
                <a:solidFill>
                  <a:schemeClr val="bg1"/>
                </a:solidFill>
              </a:rPr>
              <a:t> fique abaixo dela e com corpo negativo (vermelho) e grande, e fechamento próximo a mínima é uma sinalização de que tal suporte foi perdido e com isso novas quedas tendem a acontecer.</a:t>
            </a:r>
          </a:p>
          <a:p>
            <a:pPr algn="just"/>
            <a:endParaRPr lang="pt-BR" sz="1800" dirty="0">
              <a:solidFill>
                <a:schemeClr val="bg1"/>
              </a:solidFill>
            </a:endParaRPr>
          </a:p>
          <a:p>
            <a:pPr algn="just"/>
            <a:r>
              <a:rPr lang="pt-BR" sz="1800" dirty="0" smtClean="0">
                <a:solidFill>
                  <a:schemeClr val="bg1"/>
                </a:solidFill>
              </a:rPr>
              <a:t>Porém</a:t>
            </a:r>
            <a:r>
              <a:rPr lang="pt-BR" sz="1800" dirty="0">
                <a:solidFill>
                  <a:schemeClr val="bg1"/>
                </a:solidFill>
              </a:rPr>
              <a:t>, de nada adianta o </a:t>
            </a:r>
            <a:r>
              <a:rPr lang="pt-BR" sz="1800" dirty="0" err="1">
                <a:solidFill>
                  <a:schemeClr val="bg1"/>
                </a:solidFill>
              </a:rPr>
              <a:t>candle</a:t>
            </a:r>
            <a:r>
              <a:rPr lang="pt-BR" sz="1800" dirty="0">
                <a:solidFill>
                  <a:schemeClr val="bg1"/>
                </a:solidFill>
              </a:rPr>
              <a:t> ter uma amplitude considerável se possuir sombras muito grandes. Por essa razão, para afirmar que o corpo é grande o </a:t>
            </a:r>
            <a:r>
              <a:rPr lang="pt-BR" sz="1800" dirty="0" smtClean="0">
                <a:solidFill>
                  <a:schemeClr val="bg1"/>
                </a:solidFill>
              </a:rPr>
              <a:t>suficiente, </a:t>
            </a:r>
            <a:r>
              <a:rPr lang="pt-BR" sz="1800" dirty="0">
                <a:solidFill>
                  <a:schemeClr val="bg1"/>
                </a:solidFill>
              </a:rPr>
              <a:t>é interessante que seja maior do que a soma das suas sombras</a:t>
            </a:r>
            <a:r>
              <a:rPr lang="pt-BR" sz="1800" dirty="0" smtClean="0">
                <a:solidFill>
                  <a:schemeClr val="bg1"/>
                </a:solidFill>
              </a:rPr>
              <a:t>.</a:t>
            </a:r>
          </a:p>
          <a:p>
            <a:pPr algn="just"/>
            <a:endParaRPr lang="pt-BR" sz="1800" dirty="0">
              <a:solidFill>
                <a:schemeClr val="bg1"/>
              </a:solidFill>
            </a:endParaRPr>
          </a:p>
          <a:p>
            <a:pPr algn="just"/>
            <a:r>
              <a:rPr lang="pt-BR" sz="1800" dirty="0">
                <a:solidFill>
                  <a:schemeClr val="bg1"/>
                </a:solidFill>
              </a:rPr>
              <a:t>Lembre-se, portanto, de que um </a:t>
            </a:r>
            <a:r>
              <a:rPr lang="pt-BR" sz="1800" dirty="0" err="1">
                <a:solidFill>
                  <a:schemeClr val="bg1"/>
                </a:solidFill>
              </a:rPr>
              <a:t>candle</a:t>
            </a:r>
            <a:r>
              <a:rPr lang="pt-BR" sz="1800" dirty="0">
                <a:solidFill>
                  <a:schemeClr val="bg1"/>
                </a:solidFill>
              </a:rPr>
              <a:t> de força precisa estar associado ao rompimento de uma resistência ou suporte para ter maior </a:t>
            </a:r>
            <a:r>
              <a:rPr lang="pt-BR" sz="1800" dirty="0" smtClean="0">
                <a:solidFill>
                  <a:schemeClr val="bg1"/>
                </a:solidFill>
              </a:rPr>
              <a:t>validade.</a:t>
            </a:r>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3094267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CANDLES</a:t>
            </a:r>
            <a:endParaRPr lang="pt-BR" dirty="0">
              <a:solidFill>
                <a:schemeClr val="bg1"/>
              </a:solidFill>
            </a:endParaRPr>
          </a:p>
        </p:txBody>
      </p:sp>
      <p:sp>
        <p:nvSpPr>
          <p:cNvPr id="3" name="Espaço Reservado para Conteúdo 2"/>
          <p:cNvSpPr>
            <a:spLocks noGrp="1"/>
          </p:cNvSpPr>
          <p:nvPr>
            <p:ph idx="1"/>
          </p:nvPr>
        </p:nvSpPr>
        <p:spPr>
          <a:xfrm>
            <a:off x="838200" y="936981"/>
            <a:ext cx="10515600" cy="5322151"/>
          </a:xfrm>
        </p:spPr>
        <p:txBody>
          <a:bodyPr>
            <a:normAutofit/>
          </a:bodyPr>
          <a:lstStyle/>
          <a:p>
            <a:pPr marL="0" indent="0" algn="just">
              <a:buNone/>
            </a:pPr>
            <a:r>
              <a:rPr lang="pt-BR" sz="2600" dirty="0" smtClean="0">
                <a:solidFill>
                  <a:schemeClr val="bg1"/>
                </a:solidFill>
              </a:rPr>
              <a:t>EXEMPLO:</a:t>
            </a:r>
          </a:p>
          <a:p>
            <a:pPr algn="just"/>
            <a:endParaRPr lang="pt-BR" sz="1800" dirty="0">
              <a:solidFill>
                <a:schemeClr val="bg1"/>
              </a:solidFill>
            </a:endParaRPr>
          </a:p>
          <a:p>
            <a:pPr algn="just"/>
            <a:r>
              <a:rPr lang="pt-BR" sz="1800" dirty="0" smtClean="0">
                <a:solidFill>
                  <a:schemeClr val="bg1"/>
                </a:solidFill>
              </a:rPr>
              <a:t>Neste gráfico da ação Metal Leve (LEVE3) temos o exemplo do rompimento de uma resistência (linha amarela) com </a:t>
            </a:r>
            <a:r>
              <a:rPr lang="pt-BR" sz="1800" dirty="0" err="1" smtClean="0">
                <a:solidFill>
                  <a:schemeClr val="bg1"/>
                </a:solidFill>
              </a:rPr>
              <a:t>candle</a:t>
            </a:r>
            <a:r>
              <a:rPr lang="pt-BR" sz="1800" dirty="0" smtClean="0">
                <a:solidFill>
                  <a:schemeClr val="bg1"/>
                </a:solidFill>
              </a:rPr>
              <a:t> de força positivo (destacado em azul), ou seja, fechamento próximo a máxima e </a:t>
            </a:r>
            <a:r>
              <a:rPr lang="pt-BR" sz="1800" dirty="0" err="1" smtClean="0">
                <a:solidFill>
                  <a:schemeClr val="bg1"/>
                </a:solidFill>
              </a:rPr>
              <a:t>candle</a:t>
            </a:r>
            <a:r>
              <a:rPr lang="pt-BR" sz="1800" dirty="0" smtClean="0">
                <a:solidFill>
                  <a:schemeClr val="bg1"/>
                </a:solidFill>
              </a:rPr>
              <a:t> com corpo grande o que pode ser constatado pelo movimento mais a direita do ativo.</a:t>
            </a: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78806"/>
            <a:ext cx="10058400" cy="4056859"/>
          </a:xfrm>
          <a:prstGeom prst="rect">
            <a:avLst/>
          </a:prstGeom>
        </p:spPr>
      </p:pic>
    </p:spTree>
    <p:extLst>
      <p:ext uri="{BB962C8B-B14F-4D97-AF65-F5344CB8AC3E}">
        <p14:creationId xmlns:p14="http://schemas.microsoft.com/office/powerpoint/2010/main" val="1382216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936981"/>
            <a:ext cx="10515600" cy="5322151"/>
          </a:xfrm>
        </p:spPr>
        <p:txBody>
          <a:bodyPr>
            <a:normAutofit/>
          </a:bodyPr>
          <a:lstStyle/>
          <a:p>
            <a:pPr marL="0" indent="0" algn="just">
              <a:buNone/>
            </a:pPr>
            <a:r>
              <a:rPr lang="pt-BR" sz="2600" dirty="0" smtClean="0">
                <a:solidFill>
                  <a:schemeClr val="bg1"/>
                </a:solidFill>
              </a:rPr>
              <a:t>A sequência:</a:t>
            </a:r>
          </a:p>
          <a:p>
            <a:pPr algn="just"/>
            <a:endParaRPr lang="pt-BR" sz="1800" dirty="0">
              <a:solidFill>
                <a:schemeClr val="bg1"/>
              </a:solidFill>
            </a:endParaRPr>
          </a:p>
          <a:p>
            <a:pPr algn="just"/>
            <a:r>
              <a:rPr lang="pt-BR" sz="1800" dirty="0">
                <a:solidFill>
                  <a:schemeClr val="bg1"/>
                </a:solidFill>
              </a:rPr>
              <a:t>A sequência de Fibonacci é uma sequência numérica em que cada número seguinte é a soma dos dois anteriores, iniciando por 0. </a:t>
            </a:r>
            <a:r>
              <a:rPr lang="pt-BR" sz="1800" dirty="0" smtClean="0">
                <a:solidFill>
                  <a:schemeClr val="bg1"/>
                </a:solidFill>
              </a:rPr>
              <a:t>Dessa  forma,</a:t>
            </a:r>
          </a:p>
          <a:p>
            <a:pPr algn="just"/>
            <a:endParaRPr lang="pt-BR" sz="1800" dirty="0">
              <a:solidFill>
                <a:schemeClr val="bg1"/>
              </a:solidFill>
            </a:endParaRPr>
          </a:p>
          <a:p>
            <a:pPr algn="just"/>
            <a:r>
              <a:rPr lang="pt-BR" sz="1800" b="1" dirty="0">
                <a:solidFill>
                  <a:schemeClr val="bg1"/>
                </a:solidFill>
              </a:rPr>
              <a:t>0 – 1 – 1 – 2 – 3 – 5 – 8 – 13 – 21 – 34 – 55 – 89 – 144 – E assim por diante</a:t>
            </a:r>
            <a:r>
              <a:rPr lang="pt-BR" sz="1800" b="1" dirty="0" smtClean="0">
                <a:solidFill>
                  <a:schemeClr val="bg1"/>
                </a:solidFill>
              </a:rPr>
              <a:t>…</a:t>
            </a:r>
          </a:p>
          <a:p>
            <a:pPr algn="just"/>
            <a:endParaRPr lang="pt-BR" sz="1800" b="1" dirty="0">
              <a:solidFill>
                <a:schemeClr val="bg1"/>
              </a:solidFill>
            </a:endParaRPr>
          </a:p>
          <a:p>
            <a:pPr algn="just"/>
            <a:r>
              <a:rPr lang="pt-BR" sz="1800" dirty="0">
                <a:solidFill>
                  <a:schemeClr val="bg1"/>
                </a:solidFill>
                <a:latin typeface="Roboto"/>
              </a:rPr>
              <a:t>A sequência já havia sido estudada pelos gregos</a:t>
            </a:r>
            <a:r>
              <a:rPr lang="pt-BR" sz="1800" dirty="0" smtClean="0">
                <a:solidFill>
                  <a:schemeClr val="bg1"/>
                </a:solidFill>
                <a:latin typeface="Roboto"/>
              </a:rPr>
              <a:t>, porém </a:t>
            </a:r>
            <a:r>
              <a:rPr lang="pt-BR" sz="1800" dirty="0">
                <a:solidFill>
                  <a:schemeClr val="bg1"/>
                </a:solidFill>
                <a:latin typeface="Roboto"/>
              </a:rPr>
              <a:t>foi o matemático Leonardo Fibonacci, também conhecido como Leonardo </a:t>
            </a:r>
            <a:r>
              <a:rPr lang="pt-BR" sz="1800" dirty="0" err="1">
                <a:solidFill>
                  <a:schemeClr val="bg1"/>
                </a:solidFill>
                <a:latin typeface="Roboto"/>
              </a:rPr>
              <a:t>Pisano</a:t>
            </a:r>
            <a:r>
              <a:rPr lang="pt-BR" sz="1800" dirty="0">
                <a:solidFill>
                  <a:schemeClr val="bg1"/>
                </a:solidFill>
                <a:latin typeface="Roboto"/>
              </a:rPr>
              <a:t> </a:t>
            </a:r>
            <a:r>
              <a:rPr lang="pt-BR" sz="1800" dirty="0" err="1">
                <a:solidFill>
                  <a:schemeClr val="bg1"/>
                </a:solidFill>
                <a:latin typeface="Roboto"/>
              </a:rPr>
              <a:t>Bigollo</a:t>
            </a:r>
            <a:r>
              <a:rPr lang="pt-BR" sz="1800" dirty="0">
                <a:solidFill>
                  <a:schemeClr val="bg1"/>
                </a:solidFill>
                <a:latin typeface="Roboto"/>
              </a:rPr>
              <a:t>, quem trouxe luz sobre esse padrão</a:t>
            </a:r>
            <a:r>
              <a:rPr lang="pt-BR" sz="1800" dirty="0">
                <a:solidFill>
                  <a:srgbClr val="2A2E43"/>
                </a:solidFill>
                <a:latin typeface="Roboto"/>
              </a:rPr>
              <a:t>.</a:t>
            </a:r>
            <a:endParaRPr lang="pt-BR" sz="1800" dirty="0" smtClean="0">
              <a:solidFill>
                <a:schemeClr val="bg1"/>
              </a:solidFill>
            </a:endParaRPr>
          </a:p>
          <a:p>
            <a:pPr algn="just"/>
            <a:endParaRPr lang="pt-BR" sz="1800" dirty="0" smtClean="0">
              <a:solidFill>
                <a:schemeClr val="bg1"/>
              </a:solidFill>
            </a:endParaRPr>
          </a:p>
          <a:p>
            <a:pPr algn="just"/>
            <a:r>
              <a:rPr lang="pt-BR" sz="2000" dirty="0">
                <a:solidFill>
                  <a:schemeClr val="bg1"/>
                </a:solidFill>
              </a:rPr>
              <a:t>Ao dispor os números da sequência de Fibonacci em quadrados, forma-se um espiral perfeito, que pode ser encontrado em diversos elementos na natureza, como </a:t>
            </a:r>
            <a:r>
              <a:rPr lang="pt-BR" sz="2000" dirty="0" smtClean="0">
                <a:solidFill>
                  <a:schemeClr val="bg1"/>
                </a:solidFill>
              </a:rPr>
              <a:t> por exemplo o </a:t>
            </a:r>
            <a:r>
              <a:rPr lang="pt-BR" sz="2000" dirty="0">
                <a:solidFill>
                  <a:schemeClr val="bg1"/>
                </a:solidFill>
              </a:rPr>
              <a:t>caramujo, </a:t>
            </a:r>
            <a:r>
              <a:rPr lang="pt-BR" sz="2000" dirty="0" smtClean="0">
                <a:solidFill>
                  <a:schemeClr val="bg1"/>
                </a:solidFill>
              </a:rPr>
              <a:t>a </a:t>
            </a:r>
            <a:r>
              <a:rPr lang="pt-BR" sz="2000" dirty="0">
                <a:solidFill>
                  <a:schemeClr val="bg1"/>
                </a:solidFill>
              </a:rPr>
              <a:t>arquitetura, como as pirâmides do Egito, e no corpo humano, como as mãos.</a:t>
            </a: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3706680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936981"/>
            <a:ext cx="10515600" cy="5605487"/>
          </a:xfrm>
        </p:spPr>
        <p:txBody>
          <a:bodyPr>
            <a:normAutofit fontScale="92500" lnSpcReduction="20000"/>
          </a:bodyPr>
          <a:lstStyle/>
          <a:p>
            <a:pPr marL="0" indent="0" algn="just">
              <a:buNone/>
            </a:pPr>
            <a:r>
              <a:rPr lang="pt-BR" sz="2600" dirty="0" smtClean="0">
                <a:solidFill>
                  <a:schemeClr val="bg1"/>
                </a:solidFill>
              </a:rPr>
              <a:t>A sequência:</a:t>
            </a:r>
          </a:p>
          <a:p>
            <a:pPr algn="just"/>
            <a:endParaRPr lang="pt-BR" sz="1800" dirty="0">
              <a:solidFill>
                <a:schemeClr val="bg1"/>
              </a:solidFill>
            </a:endParaRPr>
          </a:p>
          <a:p>
            <a:pPr algn="just"/>
            <a:r>
              <a:rPr lang="pt-BR" sz="1800" i="1" dirty="0">
                <a:solidFill>
                  <a:schemeClr val="bg1"/>
                </a:solidFill>
              </a:rPr>
              <a:t>A razão entre os números de Fibonacci são os percentuais utilizados na análise de tendência</a:t>
            </a:r>
            <a:endParaRPr lang="pt-BR" sz="1800" dirty="0" smtClean="0">
              <a:solidFill>
                <a:schemeClr val="bg1"/>
              </a:solidFill>
            </a:endParaRPr>
          </a:p>
          <a:p>
            <a:pPr algn="just"/>
            <a:endParaRPr lang="pt-BR" sz="1800" dirty="0">
              <a:solidFill>
                <a:schemeClr val="bg1"/>
              </a:solidFill>
            </a:endParaRPr>
          </a:p>
          <a:p>
            <a:pPr algn="just"/>
            <a:r>
              <a:rPr lang="pt-BR" sz="1800" b="1" dirty="0" smtClean="0">
                <a:solidFill>
                  <a:schemeClr val="bg1"/>
                </a:solidFill>
              </a:rPr>
              <a:t>0 + 1 = 1</a:t>
            </a:r>
          </a:p>
          <a:p>
            <a:pPr algn="just"/>
            <a:r>
              <a:rPr lang="pt-BR" sz="1800" b="1" dirty="0" smtClean="0">
                <a:solidFill>
                  <a:schemeClr val="bg1"/>
                </a:solidFill>
              </a:rPr>
              <a:t>1 + 1 = 2   ....1/2 = 0,50                    50,0%</a:t>
            </a:r>
            <a:endParaRPr lang="pt-BR" sz="1800" b="1" dirty="0">
              <a:solidFill>
                <a:schemeClr val="bg1"/>
              </a:solidFill>
            </a:endParaRPr>
          </a:p>
          <a:p>
            <a:pPr algn="just"/>
            <a:r>
              <a:rPr lang="pt-BR" sz="1800" dirty="0" smtClean="0">
                <a:solidFill>
                  <a:schemeClr val="bg1"/>
                </a:solidFill>
                <a:latin typeface="Roboto"/>
              </a:rPr>
              <a:t>1 + 2 = 3 ....2/3 = 0,666            66,6%</a:t>
            </a:r>
          </a:p>
          <a:p>
            <a:pPr algn="just"/>
            <a:r>
              <a:rPr lang="pt-BR" sz="1800" dirty="0" smtClean="0">
                <a:solidFill>
                  <a:schemeClr val="bg1"/>
                </a:solidFill>
                <a:latin typeface="Roboto"/>
              </a:rPr>
              <a:t>2 + 3 = 5 ...3/5 = 0,600             60,0%</a:t>
            </a:r>
          </a:p>
          <a:p>
            <a:pPr algn="just"/>
            <a:r>
              <a:rPr lang="pt-BR" sz="1800" dirty="0" smtClean="0">
                <a:solidFill>
                  <a:schemeClr val="bg1"/>
                </a:solidFill>
                <a:latin typeface="Roboto"/>
              </a:rPr>
              <a:t>3 + 5 = 8 ...5/8 = 0,625             62,5%</a:t>
            </a:r>
          </a:p>
          <a:p>
            <a:pPr algn="just"/>
            <a:r>
              <a:rPr lang="pt-BR" sz="1800" dirty="0" smtClean="0">
                <a:solidFill>
                  <a:schemeClr val="bg1"/>
                </a:solidFill>
                <a:latin typeface="Roboto"/>
              </a:rPr>
              <a:t>5 + 8 = 13 ...8/13 = 0,615         61,5%</a:t>
            </a:r>
          </a:p>
          <a:p>
            <a:pPr algn="just"/>
            <a:r>
              <a:rPr lang="pt-BR" sz="1800" dirty="0" smtClean="0">
                <a:solidFill>
                  <a:schemeClr val="bg1"/>
                </a:solidFill>
                <a:latin typeface="Roboto"/>
              </a:rPr>
              <a:t>8 +13 = 21 ...13/21 = 0,619      61,9%</a:t>
            </a:r>
          </a:p>
          <a:p>
            <a:pPr algn="just"/>
            <a:r>
              <a:rPr lang="pt-BR" sz="1800" dirty="0" smtClean="0">
                <a:solidFill>
                  <a:schemeClr val="bg1"/>
                </a:solidFill>
                <a:latin typeface="Roboto"/>
              </a:rPr>
              <a:t>13 + 21 = 34 ...21/34 = 0,617   61,7%</a:t>
            </a:r>
          </a:p>
          <a:p>
            <a:pPr algn="just"/>
            <a:r>
              <a:rPr lang="pt-BR" sz="1800" dirty="0" smtClean="0">
                <a:solidFill>
                  <a:schemeClr val="bg1"/>
                </a:solidFill>
              </a:rPr>
              <a:t>21 + 34 = 55   ...34/55 = 0,618        61,8%</a:t>
            </a:r>
          </a:p>
          <a:p>
            <a:pPr algn="just"/>
            <a:r>
              <a:rPr lang="pt-BR" sz="1800" dirty="0" smtClean="0">
                <a:solidFill>
                  <a:schemeClr val="bg1"/>
                </a:solidFill>
              </a:rPr>
              <a:t>34 + 55 = 89 ... 55/89 = 0,617         61,7%</a:t>
            </a:r>
          </a:p>
          <a:p>
            <a:pPr algn="just"/>
            <a:r>
              <a:rPr lang="pt-BR" sz="1800" dirty="0" smtClean="0">
                <a:solidFill>
                  <a:schemeClr val="bg1"/>
                </a:solidFill>
              </a:rPr>
              <a:t>55 + 89 = 144 ...89/144 = 0,618%   61,8%</a:t>
            </a:r>
          </a:p>
          <a:p>
            <a:pPr algn="just"/>
            <a:endParaRPr lang="pt-BR" sz="1800" dirty="0">
              <a:solidFill>
                <a:schemeClr val="bg1"/>
              </a:solidFill>
            </a:endParaRPr>
          </a:p>
          <a:p>
            <a:pPr algn="just"/>
            <a:r>
              <a:rPr lang="pt-BR" sz="1800" dirty="0">
                <a:solidFill>
                  <a:schemeClr val="bg1"/>
                </a:solidFill>
              </a:rPr>
              <a:t>Ao se dividir números pulando um (por exemplo, 21/55), temos um segundo nível de percentual, o número 38,2% (que, somado ao percentual do número de ouro, soma 100%).</a:t>
            </a:r>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293663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936981"/>
            <a:ext cx="10515600" cy="5322151"/>
          </a:xfrm>
        </p:spPr>
        <p:txBody>
          <a:bodyPr>
            <a:normAutofit/>
          </a:bodyPr>
          <a:lstStyle/>
          <a:p>
            <a:pPr marL="0" indent="0" algn="just">
              <a:buNone/>
            </a:pPr>
            <a:r>
              <a:rPr lang="pt-BR" sz="2600" dirty="0" smtClean="0">
                <a:solidFill>
                  <a:schemeClr val="bg1"/>
                </a:solidFill>
              </a:rPr>
              <a:t>Percentuais:</a:t>
            </a:r>
          </a:p>
          <a:p>
            <a:pPr algn="just"/>
            <a:endParaRPr lang="pt-BR" sz="1800" dirty="0">
              <a:solidFill>
                <a:schemeClr val="bg1"/>
              </a:solidFill>
            </a:endParaRPr>
          </a:p>
          <a:p>
            <a:pPr algn="just"/>
            <a:r>
              <a:rPr lang="pt-BR" sz="1800" dirty="0">
                <a:solidFill>
                  <a:schemeClr val="bg1"/>
                </a:solidFill>
              </a:rPr>
              <a:t>Para o </a:t>
            </a:r>
            <a:r>
              <a:rPr lang="pt-BR" sz="1800" dirty="0" err="1">
                <a:solidFill>
                  <a:schemeClr val="bg1"/>
                </a:solidFill>
                <a:hlinkClick r:id="rId2"/>
              </a:rPr>
              <a:t>trader</a:t>
            </a:r>
            <a:r>
              <a:rPr lang="pt-BR" sz="1800" dirty="0">
                <a:solidFill>
                  <a:schemeClr val="bg1"/>
                </a:solidFill>
              </a:rPr>
              <a:t>, os percentuais 38,2% e 61,8% são de extrema importância, </a:t>
            </a:r>
            <a:r>
              <a:rPr lang="pt-BR" sz="1800" dirty="0" smtClean="0">
                <a:solidFill>
                  <a:schemeClr val="bg1"/>
                </a:solidFill>
              </a:rPr>
              <a:t>já </a:t>
            </a:r>
            <a:r>
              <a:rPr lang="pt-BR" sz="1800" dirty="0">
                <a:solidFill>
                  <a:schemeClr val="bg1"/>
                </a:solidFill>
              </a:rPr>
              <a:t>nestes percentuais as linhas de suporte indicam que o preço do papel tende a passar por um período de correção</a:t>
            </a:r>
            <a:r>
              <a:rPr lang="pt-BR" sz="1800" dirty="0" smtClean="0">
                <a:solidFill>
                  <a:schemeClr val="bg1"/>
                </a:solidFill>
              </a:rPr>
              <a:t>.</a:t>
            </a:r>
          </a:p>
          <a:p>
            <a:pPr algn="just"/>
            <a:endParaRPr lang="pt-BR" sz="1800" dirty="0">
              <a:solidFill>
                <a:schemeClr val="bg1"/>
              </a:solidFill>
            </a:endParaRPr>
          </a:p>
          <a:p>
            <a:pPr algn="just"/>
            <a:r>
              <a:rPr lang="pt-BR" sz="1800" dirty="0">
                <a:solidFill>
                  <a:schemeClr val="bg1"/>
                </a:solidFill>
                <a:latin typeface="Roboto"/>
              </a:rPr>
              <a:t>Nas ferramentas, outros níveis percentuais costumam aparecer. São eles</a:t>
            </a:r>
            <a:r>
              <a:rPr lang="pt-BR" sz="1800" dirty="0" smtClean="0">
                <a:solidFill>
                  <a:schemeClr val="bg1"/>
                </a:solidFill>
                <a:latin typeface="Roboto"/>
              </a:rPr>
              <a:t>:</a:t>
            </a:r>
          </a:p>
          <a:p>
            <a:pPr algn="just"/>
            <a:endParaRPr lang="pt-BR" sz="1800" dirty="0">
              <a:solidFill>
                <a:schemeClr val="bg1"/>
              </a:solidFill>
              <a:latin typeface="Roboto"/>
            </a:endParaRPr>
          </a:p>
          <a:p>
            <a:pPr algn="just"/>
            <a:r>
              <a:rPr lang="pt-BR" sz="1800" b="1" dirty="0">
                <a:solidFill>
                  <a:schemeClr val="bg1"/>
                </a:solidFill>
                <a:latin typeface="Roboto"/>
              </a:rPr>
              <a:t>100% – 61,8% – 50% – 38,2% – 23,6% – 0</a:t>
            </a:r>
            <a:r>
              <a:rPr lang="pt-BR" sz="1800" b="1" dirty="0" smtClean="0">
                <a:solidFill>
                  <a:schemeClr val="bg1"/>
                </a:solidFill>
                <a:latin typeface="Roboto"/>
              </a:rPr>
              <a:t>%</a:t>
            </a:r>
          </a:p>
          <a:p>
            <a:pPr algn="just"/>
            <a:endParaRPr lang="pt-BR" sz="1800" b="1" dirty="0">
              <a:solidFill>
                <a:schemeClr val="bg1"/>
              </a:solidFill>
              <a:latin typeface="Roboto"/>
            </a:endParaRPr>
          </a:p>
          <a:p>
            <a:pPr algn="just"/>
            <a:r>
              <a:rPr lang="pt-BR" sz="1800" dirty="0">
                <a:solidFill>
                  <a:schemeClr val="bg1"/>
                </a:solidFill>
                <a:latin typeface="Roboto"/>
              </a:rPr>
              <a:t>Esses percentuais sugerem os níveis de preço que uma ação pode chegar após uma movimentação e retração iniciais</a:t>
            </a:r>
            <a:r>
              <a:rPr lang="pt-BR" sz="1800" dirty="0" smtClean="0">
                <a:solidFill>
                  <a:schemeClr val="bg1"/>
                </a:solidFill>
                <a:latin typeface="Roboto"/>
              </a:rPr>
              <a:t>.</a:t>
            </a: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057195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936981"/>
            <a:ext cx="10515600" cy="5322151"/>
          </a:xfrm>
        </p:spPr>
        <p:txBody>
          <a:bodyPr>
            <a:normAutofit lnSpcReduction="10000"/>
          </a:bodyPr>
          <a:lstStyle/>
          <a:p>
            <a:pPr marL="0" indent="0" algn="just">
              <a:buNone/>
            </a:pPr>
            <a:r>
              <a:rPr lang="pt-BR" sz="2600" dirty="0" smtClean="0">
                <a:solidFill>
                  <a:schemeClr val="bg1"/>
                </a:solidFill>
              </a:rPr>
              <a:t>Utilização:</a:t>
            </a:r>
          </a:p>
          <a:p>
            <a:pPr algn="just"/>
            <a:endParaRPr lang="pt-BR" sz="1800" dirty="0">
              <a:solidFill>
                <a:schemeClr val="bg1"/>
              </a:solidFill>
            </a:endParaRPr>
          </a:p>
          <a:p>
            <a:pPr algn="just"/>
            <a:r>
              <a:rPr lang="pt-BR" sz="1800" dirty="0">
                <a:solidFill>
                  <a:schemeClr val="bg1"/>
                </a:solidFill>
                <a:latin typeface="Roboto"/>
              </a:rPr>
              <a:t>A principal função de usar Fibonacci na análise gráfica é identificar zonas de alerta. Os pontos de alerta informam ao </a:t>
            </a:r>
            <a:r>
              <a:rPr lang="pt-BR" sz="1800" dirty="0" err="1">
                <a:solidFill>
                  <a:schemeClr val="bg1"/>
                </a:solidFill>
                <a:latin typeface="Roboto"/>
              </a:rPr>
              <a:t>trader</a:t>
            </a:r>
            <a:r>
              <a:rPr lang="pt-BR" sz="1800" dirty="0">
                <a:solidFill>
                  <a:schemeClr val="bg1"/>
                </a:solidFill>
                <a:latin typeface="Roboto"/>
              </a:rPr>
              <a:t> sobre possíveis reversões, suportes ou resistências</a:t>
            </a:r>
            <a:r>
              <a:rPr lang="pt-BR" sz="1800" dirty="0" smtClean="0">
                <a:solidFill>
                  <a:schemeClr val="bg1"/>
                </a:solidFill>
                <a:latin typeface="Roboto"/>
              </a:rPr>
              <a:t>.</a:t>
            </a:r>
          </a:p>
          <a:p>
            <a:pPr algn="just"/>
            <a:endParaRPr lang="pt-BR" sz="1800" dirty="0">
              <a:solidFill>
                <a:schemeClr val="bg1"/>
              </a:solidFill>
            </a:endParaRPr>
          </a:p>
          <a:p>
            <a:pPr algn="just"/>
            <a:r>
              <a:rPr lang="pt-BR" sz="1800" dirty="0">
                <a:solidFill>
                  <a:schemeClr val="bg1"/>
                </a:solidFill>
                <a:latin typeface="Roboto"/>
              </a:rPr>
              <a:t>Ao observar uma alta ou uma queda muito brusca, uma correção (retração) é esperada. Aí, usa-se a análise Fibonacci para tentar identificar os possíveis patamares que essa correção chegará</a:t>
            </a:r>
            <a:r>
              <a:rPr lang="pt-BR" sz="1800" dirty="0">
                <a:solidFill>
                  <a:srgbClr val="2A2E43"/>
                </a:solidFill>
                <a:latin typeface="Roboto"/>
              </a:rPr>
              <a:t>.</a:t>
            </a:r>
            <a:endParaRPr lang="pt-BR" sz="1800" dirty="0" smtClean="0">
              <a:solidFill>
                <a:schemeClr val="bg1"/>
              </a:solidFill>
              <a:latin typeface="Roboto"/>
            </a:endParaRPr>
          </a:p>
          <a:p>
            <a:pPr algn="just"/>
            <a:endParaRPr lang="pt-BR" sz="1800" dirty="0">
              <a:solidFill>
                <a:schemeClr val="bg1"/>
              </a:solidFill>
              <a:latin typeface="Roboto"/>
            </a:endParaRPr>
          </a:p>
          <a:p>
            <a:pPr algn="just"/>
            <a:r>
              <a:rPr lang="pt-BR" sz="1800" dirty="0" smtClean="0">
                <a:solidFill>
                  <a:schemeClr val="bg1"/>
                </a:solidFill>
                <a:latin typeface="Roboto"/>
              </a:rPr>
              <a:t>Contudo, é importante frisar, </a:t>
            </a:r>
            <a:r>
              <a:rPr lang="pt-BR" sz="1800" dirty="0">
                <a:solidFill>
                  <a:schemeClr val="bg1"/>
                </a:solidFill>
                <a:latin typeface="Roboto"/>
              </a:rPr>
              <a:t>que estes pontos de atenção não servem para uma tomada de </a:t>
            </a:r>
            <a:r>
              <a:rPr lang="pt-BR" sz="1800" dirty="0" smtClean="0">
                <a:solidFill>
                  <a:schemeClr val="bg1"/>
                </a:solidFill>
                <a:latin typeface="Roboto"/>
              </a:rPr>
              <a:t>decisão, pois eles </a:t>
            </a:r>
            <a:r>
              <a:rPr lang="pt-BR" sz="1800" dirty="0">
                <a:solidFill>
                  <a:schemeClr val="bg1"/>
                </a:solidFill>
                <a:latin typeface="Roboto"/>
              </a:rPr>
              <a:t>sugerem oportunidades, que deverá ser confirmada através de outras ferramentas e indicadores de análise</a:t>
            </a:r>
            <a:r>
              <a:rPr lang="pt-BR" sz="1800" dirty="0" smtClean="0">
                <a:solidFill>
                  <a:schemeClr val="bg1"/>
                </a:solidFill>
                <a:latin typeface="Roboto"/>
              </a:rPr>
              <a:t>.</a:t>
            </a:r>
          </a:p>
          <a:p>
            <a:pPr algn="just"/>
            <a:endParaRPr lang="pt-BR" sz="1800" b="1" dirty="0">
              <a:solidFill>
                <a:schemeClr val="bg1"/>
              </a:solidFill>
              <a:latin typeface="Roboto"/>
            </a:endParaRPr>
          </a:p>
          <a:p>
            <a:pPr algn="just"/>
            <a:r>
              <a:rPr lang="pt-BR" sz="1800" dirty="0" smtClean="0">
                <a:solidFill>
                  <a:schemeClr val="bg1"/>
                </a:solidFill>
              </a:rPr>
              <a:t>Logo, </a:t>
            </a:r>
            <a:r>
              <a:rPr lang="pt-BR" sz="1800" dirty="0">
                <a:solidFill>
                  <a:schemeClr val="bg1"/>
                </a:solidFill>
              </a:rPr>
              <a:t>de nada adiantaria se um determinado ativo recuar até a retração de 61,8% de Fibonacci se no meio do caminho tivesse perdido um suporte anterior, passado para baixo da sua média móvel, perdido sua linha de tendência, etc..., pois todos esses eventos seriam demonstrações de fragilidade, ausência de demanda e, consequentemente, incapacidade de os preços se manterem acima de zonas anteriores de sustentação. A</a:t>
            </a:r>
            <a:r>
              <a:rPr lang="pt-BR" sz="1800" dirty="0" smtClean="0">
                <a:solidFill>
                  <a:schemeClr val="bg1"/>
                </a:solidFill>
              </a:rPr>
              <a:t> mesma situação aplicar </a:t>
            </a:r>
            <a:r>
              <a:rPr lang="pt-BR" sz="1800" dirty="0">
                <a:solidFill>
                  <a:schemeClr val="bg1"/>
                </a:solidFill>
              </a:rPr>
              <a:t>as tendências de baixa e suas respectivas zonas de resistência</a:t>
            </a:r>
            <a:endParaRPr lang="pt-BR" sz="1800" b="1" dirty="0" smtClean="0">
              <a:solidFill>
                <a:schemeClr val="bg1"/>
              </a:solidFill>
              <a:latin typeface="Roboto"/>
            </a:endParaRPr>
          </a:p>
          <a:p>
            <a:pPr algn="just"/>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3835979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92500" lnSpcReduction="20000"/>
          </a:bodyPr>
          <a:lstStyle/>
          <a:p>
            <a:pPr marL="0" indent="0" algn="just">
              <a:buNone/>
            </a:pPr>
            <a:r>
              <a:rPr lang="pt-BR" sz="2600" dirty="0" smtClean="0">
                <a:solidFill>
                  <a:schemeClr val="bg1"/>
                </a:solidFill>
              </a:rPr>
              <a:t>Utilização:</a:t>
            </a:r>
          </a:p>
          <a:p>
            <a:pPr algn="just"/>
            <a:endParaRPr lang="pt-BR" sz="1800" dirty="0">
              <a:solidFill>
                <a:schemeClr val="bg1"/>
              </a:solidFill>
            </a:endParaRPr>
          </a:p>
          <a:p>
            <a:pPr algn="just"/>
            <a:r>
              <a:rPr lang="pt-BR" sz="1800" dirty="0">
                <a:solidFill>
                  <a:schemeClr val="bg1"/>
                </a:solidFill>
              </a:rPr>
              <a:t>Por meio das ferramentas de </a:t>
            </a:r>
            <a:r>
              <a:rPr lang="pt-BR" sz="1800" dirty="0" err="1">
                <a:solidFill>
                  <a:schemeClr val="bg1"/>
                </a:solidFill>
              </a:rPr>
              <a:t>fibonacci</a:t>
            </a:r>
            <a:r>
              <a:rPr lang="pt-BR" sz="1800" dirty="0">
                <a:solidFill>
                  <a:schemeClr val="bg1"/>
                </a:solidFill>
              </a:rPr>
              <a:t> </a:t>
            </a:r>
            <a:r>
              <a:rPr lang="pt-BR" sz="1800" dirty="0" smtClean="0">
                <a:solidFill>
                  <a:schemeClr val="bg1"/>
                </a:solidFill>
              </a:rPr>
              <a:t>evitamos </a:t>
            </a:r>
            <a:r>
              <a:rPr lang="pt-BR" sz="1800" dirty="0">
                <a:solidFill>
                  <a:schemeClr val="bg1"/>
                </a:solidFill>
              </a:rPr>
              <a:t>entradas em ativos que estejam em pleno processo corretivo ou naqueles que não corrigiram o movimento anterior de maneira adequada.</a:t>
            </a:r>
            <a:endParaRPr lang="pt-BR" sz="1800" dirty="0" smtClean="0">
              <a:solidFill>
                <a:schemeClr val="bg1"/>
              </a:solidFill>
              <a:latin typeface="Roboto"/>
            </a:endParaRPr>
          </a:p>
          <a:p>
            <a:pPr algn="just"/>
            <a:endParaRPr lang="pt-BR" sz="1800" dirty="0">
              <a:solidFill>
                <a:schemeClr val="bg1"/>
              </a:solidFill>
            </a:endParaRPr>
          </a:p>
          <a:p>
            <a:pPr algn="just"/>
            <a:r>
              <a:rPr lang="pt-BR" sz="1800" dirty="0" smtClean="0">
                <a:solidFill>
                  <a:schemeClr val="bg1"/>
                </a:solidFill>
              </a:rPr>
              <a:t>Assim</a:t>
            </a:r>
            <a:r>
              <a:rPr lang="pt-BR" sz="1800" dirty="0">
                <a:solidFill>
                  <a:schemeClr val="bg1"/>
                </a:solidFill>
              </a:rPr>
              <a:t>, espera-se que, ao iniciar um movimento de contração frente à trajetória anterior, os preços possam alcançar pelo menos a retração de 38,2% de </a:t>
            </a:r>
            <a:r>
              <a:rPr lang="pt-BR" sz="1800" dirty="0" err="1" smtClean="0">
                <a:solidFill>
                  <a:schemeClr val="bg1"/>
                </a:solidFill>
              </a:rPr>
              <a:t>Fibonnaci</a:t>
            </a:r>
            <a:r>
              <a:rPr lang="pt-BR" sz="1800" dirty="0">
                <a:solidFill>
                  <a:schemeClr val="bg1"/>
                </a:solidFill>
              </a:rPr>
              <a:t>, mas nunca passar da retração de 61,8</a:t>
            </a:r>
            <a:r>
              <a:rPr lang="pt-BR" sz="1800" dirty="0" smtClean="0">
                <a:solidFill>
                  <a:schemeClr val="bg1"/>
                </a:solidFill>
              </a:rPr>
              <a:t>%.</a:t>
            </a:r>
          </a:p>
          <a:p>
            <a:pPr algn="just"/>
            <a:endParaRPr lang="pt-BR" sz="1800" dirty="0">
              <a:solidFill>
                <a:schemeClr val="bg1"/>
              </a:solidFill>
              <a:latin typeface="Roboto"/>
            </a:endParaRPr>
          </a:p>
          <a:p>
            <a:pPr algn="just"/>
            <a:r>
              <a:rPr lang="pt-BR" sz="1800" dirty="0">
                <a:solidFill>
                  <a:schemeClr val="bg1"/>
                </a:solidFill>
              </a:rPr>
              <a:t>Para utilizar as retrações de Fibonacci, a primeira coisa que invariavelmente precisamos fazer é determinar a amplitude do movimento anterior, seja ele de </a:t>
            </a:r>
            <a:r>
              <a:rPr lang="pt-BR" sz="1800" dirty="0" smtClean="0">
                <a:solidFill>
                  <a:schemeClr val="bg1"/>
                </a:solidFill>
              </a:rPr>
              <a:t>alta</a:t>
            </a:r>
            <a:r>
              <a:rPr lang="pt-BR" sz="1800" dirty="0">
                <a:solidFill>
                  <a:schemeClr val="bg1"/>
                </a:solidFill>
              </a:rPr>
              <a:t> </a:t>
            </a:r>
            <a:r>
              <a:rPr lang="pt-BR" sz="1800" dirty="0" smtClean="0">
                <a:solidFill>
                  <a:schemeClr val="bg1"/>
                </a:solidFill>
              </a:rPr>
              <a:t>ou </a:t>
            </a:r>
            <a:r>
              <a:rPr lang="pt-BR" sz="1800" dirty="0">
                <a:solidFill>
                  <a:schemeClr val="bg1"/>
                </a:solidFill>
              </a:rPr>
              <a:t>de baixa, com o qual as correções </a:t>
            </a:r>
            <a:r>
              <a:rPr lang="pt-BR" sz="1800" dirty="0" err="1">
                <a:solidFill>
                  <a:schemeClr val="bg1"/>
                </a:solidFill>
              </a:rPr>
              <a:t>vondouras</a:t>
            </a:r>
            <a:r>
              <a:rPr lang="pt-BR" sz="1800" dirty="0">
                <a:solidFill>
                  <a:schemeClr val="bg1"/>
                </a:solidFill>
              </a:rPr>
              <a:t> relacionar-se-ão. A amplitude que define o tamanho do impulso produzido será </a:t>
            </a:r>
            <a:r>
              <a:rPr lang="pt-BR" sz="1800" dirty="0" smtClean="0">
                <a:solidFill>
                  <a:schemeClr val="bg1"/>
                </a:solidFill>
              </a:rPr>
              <a:t>sempre a </a:t>
            </a:r>
            <a:r>
              <a:rPr lang="pt-BR" sz="1800" dirty="0">
                <a:solidFill>
                  <a:schemeClr val="bg1"/>
                </a:solidFill>
              </a:rPr>
              <a:t>distância entre o último fundo e o último topo formados.</a:t>
            </a:r>
            <a:endParaRPr lang="pt-BR" sz="1800" dirty="0" smtClean="0">
              <a:solidFill>
                <a:schemeClr val="bg1"/>
              </a:solidFill>
              <a:latin typeface="Roboto"/>
            </a:endParaRPr>
          </a:p>
          <a:p>
            <a:pPr algn="just"/>
            <a:endParaRPr lang="pt-BR" sz="1800" dirty="0">
              <a:solidFill>
                <a:schemeClr val="bg1"/>
              </a:solidFill>
              <a:latin typeface="Roboto"/>
            </a:endParaRPr>
          </a:p>
          <a:p>
            <a:pPr algn="just"/>
            <a:r>
              <a:rPr lang="pt-BR" sz="1800" dirty="0">
                <a:solidFill>
                  <a:schemeClr val="bg1"/>
                </a:solidFill>
              </a:rPr>
              <a:t>Ao utilizar essa ferramenta durante os movimentos de alta, por exemplo, é preciso selecionar o último topo e arrastar as retrações até o fundo a partir do qual esse percurso se desenvolveu</a:t>
            </a:r>
            <a:r>
              <a:rPr lang="pt-BR" sz="1800" dirty="0" smtClean="0">
                <a:solidFill>
                  <a:schemeClr val="bg1"/>
                </a:solidFill>
              </a:rPr>
              <a:t>.</a:t>
            </a:r>
          </a:p>
          <a:p>
            <a:pPr algn="just"/>
            <a:endParaRPr lang="pt-BR" sz="1800" b="1" dirty="0">
              <a:solidFill>
                <a:schemeClr val="bg1"/>
              </a:solidFill>
              <a:latin typeface="Roboto"/>
            </a:endParaRPr>
          </a:p>
          <a:p>
            <a:pPr algn="just"/>
            <a:r>
              <a:rPr lang="pt-BR" sz="1900" dirty="0">
                <a:solidFill>
                  <a:schemeClr val="bg1"/>
                </a:solidFill>
              </a:rPr>
              <a:t>Já nos casos dos movimentos de baixa, é preciso fazer o oposto, ou seja, selecionar o último fundo formado e arrastar as retrações até o topo a partir do qual esse impulso nasceu. Nesse caso, as retrações de </a:t>
            </a:r>
            <a:r>
              <a:rPr lang="pt-BR" sz="1900" dirty="0" err="1">
                <a:solidFill>
                  <a:schemeClr val="bg1"/>
                </a:solidFill>
              </a:rPr>
              <a:t>fibonacci</a:t>
            </a:r>
            <a:r>
              <a:rPr lang="pt-BR" sz="1900" dirty="0">
                <a:solidFill>
                  <a:schemeClr val="bg1"/>
                </a:solidFill>
              </a:rPr>
              <a:t> indicarão os níveis que os preços poderão alcançar durante um repique sem que a tendência principal seja afetada</a:t>
            </a:r>
            <a:endParaRPr lang="pt-BR" sz="1900" b="1" dirty="0" smtClean="0">
              <a:solidFill>
                <a:schemeClr val="bg1"/>
              </a:solidFill>
              <a:latin typeface="Roboto"/>
            </a:endParaRPr>
          </a:p>
          <a:p>
            <a:pPr algn="just"/>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78856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Exemplos</a:t>
            </a:r>
            <a:r>
              <a:rPr lang="pt-BR" sz="2600" dirty="0">
                <a:solidFill>
                  <a:schemeClr val="bg1"/>
                </a:solidFill>
              </a:rPr>
              <a:t> </a:t>
            </a:r>
            <a:r>
              <a:rPr lang="pt-BR" sz="2600" dirty="0" smtClean="0">
                <a:solidFill>
                  <a:schemeClr val="bg1"/>
                </a:solidFill>
              </a:rPr>
              <a:t>(Correção Fibonacci):</a:t>
            </a:r>
          </a:p>
          <a:p>
            <a:pPr algn="just"/>
            <a:endParaRPr lang="pt-BR" sz="1800" dirty="0">
              <a:solidFill>
                <a:schemeClr val="bg1"/>
              </a:solidFill>
            </a:endParaRPr>
          </a:p>
          <a:p>
            <a:pPr algn="just"/>
            <a:r>
              <a:rPr lang="pt-BR" sz="1800" dirty="0" smtClean="0">
                <a:solidFill>
                  <a:schemeClr val="bg1"/>
                </a:solidFill>
              </a:rPr>
              <a:t>Gráfico do Itaú (ITUB4) que foi respeitado a correção de 50% do movimento de alta da ação (destacado em amarelo) </a:t>
            </a:r>
            <a:endParaRPr lang="pt-BR" sz="1800" dirty="0" smtClean="0">
              <a:solidFill>
                <a:schemeClr val="bg1"/>
              </a:solidFill>
              <a:latin typeface="Roboto"/>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96552"/>
            <a:ext cx="10636876" cy="4464560"/>
          </a:xfrm>
          <a:prstGeom prst="rect">
            <a:avLst/>
          </a:prstGeom>
        </p:spPr>
      </p:pic>
    </p:spTree>
    <p:extLst>
      <p:ext uri="{BB962C8B-B14F-4D97-AF65-F5344CB8AC3E}">
        <p14:creationId xmlns:p14="http://schemas.microsoft.com/office/powerpoint/2010/main" val="184517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668"/>
            <a:ext cx="10515600" cy="1325563"/>
          </a:xfrm>
        </p:spPr>
        <p:txBody>
          <a:bodyPr/>
          <a:lstStyle/>
          <a:p>
            <a:pPr algn="ctr"/>
            <a:r>
              <a:rPr lang="pt-BR" dirty="0" smtClean="0">
                <a:solidFill>
                  <a:schemeClr val="bg1"/>
                </a:solidFill>
              </a:rPr>
              <a:t>INTRODUÇÃO</a:t>
            </a:r>
            <a:endParaRPr lang="pt-BR" dirty="0">
              <a:solidFill>
                <a:schemeClr val="bg1"/>
              </a:solidFill>
            </a:endParaRPr>
          </a:p>
        </p:txBody>
      </p:sp>
      <p:sp>
        <p:nvSpPr>
          <p:cNvPr id="3" name="Espaço Reservado para Conteúdo 2"/>
          <p:cNvSpPr>
            <a:spLocks noGrp="1"/>
          </p:cNvSpPr>
          <p:nvPr>
            <p:ph idx="1"/>
          </p:nvPr>
        </p:nvSpPr>
        <p:spPr>
          <a:xfrm>
            <a:off x="838200" y="1227047"/>
            <a:ext cx="10515600" cy="5437769"/>
          </a:xfrm>
        </p:spPr>
        <p:txBody>
          <a:bodyPr>
            <a:normAutofit fontScale="70000" lnSpcReduction="20000"/>
          </a:bodyPr>
          <a:lstStyle/>
          <a:p>
            <a:r>
              <a:rPr lang="pt-BR" sz="2900" dirty="0" smtClean="0">
                <a:solidFill>
                  <a:schemeClr val="bg1"/>
                </a:solidFill>
              </a:rPr>
              <a:t>O MOVIMENTO DAS AÇÕES DESCONTA TUDO:</a:t>
            </a:r>
          </a:p>
          <a:p>
            <a:endParaRPr lang="pt-BR" sz="2900" dirty="0">
              <a:solidFill>
                <a:schemeClr val="bg1"/>
              </a:solidFill>
            </a:endParaRPr>
          </a:p>
          <a:p>
            <a:pPr algn="just"/>
            <a:r>
              <a:rPr lang="pt-BR" sz="2600" dirty="0" smtClean="0">
                <a:solidFill>
                  <a:schemeClr val="bg1"/>
                </a:solidFill>
              </a:rPr>
              <a:t>O grafista acredita que as notícias sobre o mercado global ou específico de uma empresa, dados </a:t>
            </a:r>
            <a:r>
              <a:rPr lang="pt-BR" sz="2600" dirty="0" err="1" smtClean="0">
                <a:solidFill>
                  <a:schemeClr val="bg1"/>
                </a:solidFill>
              </a:rPr>
              <a:t>macro-econômicos</a:t>
            </a:r>
            <a:r>
              <a:rPr lang="pt-BR" sz="2600" dirty="0" smtClean="0">
                <a:solidFill>
                  <a:schemeClr val="bg1"/>
                </a:solidFill>
              </a:rPr>
              <a:t>, fusões, pedidos de concordata ou quaisquer outros fatores que possam afetar o mercado ou determinada empresa específica, estarão embutidos no preço da ação.</a:t>
            </a:r>
          </a:p>
          <a:p>
            <a:pPr algn="just"/>
            <a:endParaRPr lang="pt-BR" sz="2900" dirty="0">
              <a:solidFill>
                <a:schemeClr val="bg1"/>
              </a:solidFill>
            </a:endParaRPr>
          </a:p>
          <a:p>
            <a:pPr algn="just"/>
            <a:r>
              <a:rPr lang="pt-BR" sz="2900" dirty="0" smtClean="0">
                <a:solidFill>
                  <a:schemeClr val="bg1"/>
                </a:solidFill>
              </a:rPr>
              <a:t>O PREÇO SE MOVE EM TENDÊNCIAS:</a:t>
            </a:r>
          </a:p>
          <a:p>
            <a:pPr algn="just"/>
            <a:endParaRPr lang="pt-BR" sz="2900" dirty="0">
              <a:solidFill>
                <a:schemeClr val="bg1"/>
              </a:solidFill>
            </a:endParaRPr>
          </a:p>
          <a:p>
            <a:pPr algn="just"/>
            <a:r>
              <a:rPr lang="pt-BR" sz="2600" dirty="0" smtClean="0">
                <a:solidFill>
                  <a:schemeClr val="bg1"/>
                </a:solidFill>
              </a:rPr>
              <a:t>Os grafistas acreditam que as ações seguem determinadas tendências, que podem ser de alta, baixa ou até mesmo lateral. Sendo assim, quando for identificado uma tendência de alta, pode entrar comprando ou, se tiver em tendência de baixa, deve operar vendido.</a:t>
            </a:r>
          </a:p>
          <a:p>
            <a:pPr algn="just"/>
            <a:endParaRPr lang="pt-BR" sz="2900" dirty="0">
              <a:solidFill>
                <a:schemeClr val="bg1"/>
              </a:solidFill>
            </a:endParaRPr>
          </a:p>
          <a:p>
            <a:pPr algn="just"/>
            <a:r>
              <a:rPr lang="pt-BR" sz="2900" dirty="0" smtClean="0">
                <a:solidFill>
                  <a:schemeClr val="bg1"/>
                </a:solidFill>
              </a:rPr>
              <a:t>A HISTÓRIA SE REPETE:</a:t>
            </a:r>
          </a:p>
          <a:p>
            <a:pPr algn="just"/>
            <a:endParaRPr lang="pt-BR" sz="2900" dirty="0">
              <a:solidFill>
                <a:schemeClr val="bg1"/>
              </a:solidFill>
            </a:endParaRPr>
          </a:p>
          <a:p>
            <a:pPr algn="just"/>
            <a:r>
              <a:rPr lang="pt-BR" sz="2600" dirty="0" smtClean="0">
                <a:solidFill>
                  <a:schemeClr val="bg1"/>
                </a:solidFill>
              </a:rPr>
              <a:t>Os investidores que aplicam na bolsa de valores apresentam determinados comportamentos como euforia, ganância, medo, depressão, entre outros fatores psicológicos que serão refletidos no movimento das ações e formarão padrões clássicos e conhecidos no mercado. Tais padrões podem revelar uma tendência de baixa, lateral ou alta, e parte do pressuposto do passado. Com isso, o grafista acredita que o comportamento se repetirá no futuro.</a:t>
            </a:r>
          </a:p>
          <a:p>
            <a:pPr algn="just"/>
            <a:endParaRPr lang="pt-BR" sz="1800" dirty="0"/>
          </a:p>
          <a:p>
            <a:pPr algn="just"/>
            <a:endParaRPr lang="pt-BR" sz="1800" dirty="0"/>
          </a:p>
        </p:txBody>
      </p:sp>
    </p:spTree>
    <p:extLst>
      <p:ext uri="{BB962C8B-B14F-4D97-AF65-F5344CB8AC3E}">
        <p14:creationId xmlns:p14="http://schemas.microsoft.com/office/powerpoint/2010/main" val="929042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FIBONACCI</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Exemplos</a:t>
            </a:r>
            <a:r>
              <a:rPr lang="pt-BR" sz="2600" dirty="0">
                <a:solidFill>
                  <a:schemeClr val="bg1"/>
                </a:solidFill>
              </a:rPr>
              <a:t> </a:t>
            </a:r>
            <a:r>
              <a:rPr lang="pt-BR" sz="2600" dirty="0" smtClean="0">
                <a:solidFill>
                  <a:schemeClr val="bg1"/>
                </a:solidFill>
              </a:rPr>
              <a:t>(Retração Fibonacci):</a:t>
            </a:r>
          </a:p>
          <a:p>
            <a:pPr algn="just"/>
            <a:endParaRPr lang="pt-BR" sz="1800" dirty="0">
              <a:solidFill>
                <a:schemeClr val="bg1"/>
              </a:solidFill>
            </a:endParaRPr>
          </a:p>
          <a:p>
            <a:pPr algn="just"/>
            <a:r>
              <a:rPr lang="pt-BR" sz="1800" dirty="0" smtClean="0">
                <a:solidFill>
                  <a:schemeClr val="bg1"/>
                </a:solidFill>
              </a:rPr>
              <a:t>Gráfico da Marcopolo (POMO4) que foi respeitado a retração de 50% do movimento de baixa da ação. </a:t>
            </a:r>
            <a:endParaRPr lang="pt-BR" sz="1800" dirty="0" smtClean="0">
              <a:solidFill>
                <a:schemeClr val="bg1"/>
              </a:solidFill>
              <a:latin typeface="Roboto"/>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82858"/>
            <a:ext cx="10701270" cy="4514854"/>
          </a:xfrm>
          <a:prstGeom prst="rect">
            <a:avLst/>
          </a:prstGeom>
        </p:spPr>
      </p:pic>
    </p:spTree>
    <p:extLst>
      <p:ext uri="{BB962C8B-B14F-4D97-AF65-F5344CB8AC3E}">
        <p14:creationId xmlns:p14="http://schemas.microsoft.com/office/powerpoint/2010/main" val="4090876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Conceito:</a:t>
            </a:r>
            <a:endParaRPr lang="pt-BR" sz="1800" dirty="0">
              <a:solidFill>
                <a:schemeClr val="bg1"/>
              </a:solidFill>
            </a:endParaRPr>
          </a:p>
          <a:p>
            <a:pPr algn="just"/>
            <a:r>
              <a:rPr lang="pt-BR" sz="1800" dirty="0">
                <a:solidFill>
                  <a:schemeClr val="bg1"/>
                </a:solidFill>
              </a:rPr>
              <a:t>Entre 1930 a 1940 Ralph Nelson Elliott percebeu que o mercado apresentava ciclos e se movimentava em ondas. Através delas, os players conseguiriam antecipar os movimentos do mercado.</a:t>
            </a:r>
            <a:endParaRPr lang="pt-BR" sz="1800" dirty="0" smtClean="0">
              <a:solidFill>
                <a:schemeClr val="bg1"/>
              </a:solidFill>
              <a:latin typeface="Roboto"/>
            </a:endParaRPr>
          </a:p>
          <a:p>
            <a:pPr algn="just"/>
            <a:endParaRPr lang="pt-BR" sz="1800" dirty="0" smtClean="0">
              <a:solidFill>
                <a:schemeClr val="bg1"/>
              </a:solidFill>
            </a:endParaRPr>
          </a:p>
          <a:p>
            <a:pPr algn="just"/>
            <a:r>
              <a:rPr lang="pt-BR" sz="1800" dirty="0" smtClean="0">
                <a:solidFill>
                  <a:schemeClr val="bg1"/>
                </a:solidFill>
              </a:rPr>
              <a:t>Diante disso, </a:t>
            </a:r>
            <a:r>
              <a:rPr lang="pt-BR" sz="1800" dirty="0">
                <a:solidFill>
                  <a:schemeClr val="bg1"/>
                </a:solidFill>
              </a:rPr>
              <a:t>a Teoria das Ondas de Elliot é uma técnica usada pelos grafistas que ajuda a prever os grandes ciclos do mercado financeiro </a:t>
            </a:r>
            <a:r>
              <a:rPr lang="pt-BR" sz="1800" dirty="0" smtClean="0">
                <a:solidFill>
                  <a:schemeClr val="bg1"/>
                </a:solidFill>
              </a:rPr>
              <a:t>(exemplo: Ibovespa</a:t>
            </a:r>
            <a:r>
              <a:rPr lang="pt-BR" sz="1800" dirty="0">
                <a:solidFill>
                  <a:schemeClr val="bg1"/>
                </a:solidFill>
              </a:rPr>
              <a:t>) e seus ativos relacionados (ações</a:t>
            </a:r>
            <a:r>
              <a:rPr lang="pt-BR" sz="1800" dirty="0" smtClean="0">
                <a:solidFill>
                  <a:schemeClr val="bg1"/>
                </a:solidFill>
              </a:rPr>
              <a:t>).</a:t>
            </a:r>
          </a:p>
          <a:p>
            <a:pPr algn="just"/>
            <a:endParaRPr lang="pt-BR" sz="1800" dirty="0">
              <a:solidFill>
                <a:schemeClr val="bg1"/>
              </a:solidFill>
            </a:endParaRPr>
          </a:p>
          <a:p>
            <a:pPr algn="just"/>
            <a:r>
              <a:rPr lang="pt-BR" sz="1800" dirty="0">
                <a:solidFill>
                  <a:schemeClr val="bg1"/>
                </a:solidFill>
              </a:rPr>
              <a:t>A partir dessa teoria, Elliott criou 8 ondas para descrever a tendência do mercado, sendo que o movimento principal tem 5 ondas e depois surgem 3 ondas de correções. Ver figura abaixo: </a:t>
            </a:r>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40" y="4198512"/>
            <a:ext cx="5822038" cy="2381176"/>
          </a:xfrm>
          <a:prstGeom prst="rect">
            <a:avLst/>
          </a:prstGeom>
        </p:spPr>
      </p:pic>
    </p:spTree>
    <p:extLst>
      <p:ext uri="{BB962C8B-B14F-4D97-AF65-F5344CB8AC3E}">
        <p14:creationId xmlns:p14="http://schemas.microsoft.com/office/powerpoint/2010/main" val="2363196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lnSpcReduction="10000"/>
          </a:bodyPr>
          <a:lstStyle/>
          <a:p>
            <a:pPr marL="0" indent="0" algn="just">
              <a:buNone/>
            </a:pPr>
            <a:r>
              <a:rPr lang="pt-BR" sz="2600" dirty="0">
                <a:solidFill>
                  <a:schemeClr val="bg1"/>
                </a:solidFill>
              </a:rPr>
              <a:t>C</a:t>
            </a:r>
            <a:r>
              <a:rPr lang="pt-BR" sz="2600" dirty="0" smtClean="0">
                <a:solidFill>
                  <a:schemeClr val="bg1"/>
                </a:solidFill>
              </a:rPr>
              <a:t>onceito:</a:t>
            </a:r>
            <a:endParaRPr lang="pt-BR" sz="1800" dirty="0">
              <a:solidFill>
                <a:schemeClr val="bg1"/>
              </a:solidFill>
            </a:endParaRPr>
          </a:p>
          <a:p>
            <a:pPr algn="just"/>
            <a:r>
              <a:rPr lang="pt-BR" sz="1800" dirty="0">
                <a:solidFill>
                  <a:schemeClr val="bg1"/>
                </a:solidFill>
              </a:rPr>
              <a:t>Pela figura </a:t>
            </a:r>
            <a:r>
              <a:rPr lang="pt-BR" sz="1800" dirty="0" smtClean="0">
                <a:solidFill>
                  <a:schemeClr val="bg1"/>
                </a:solidFill>
              </a:rPr>
              <a:t> (no slide anterior) observa-se </a:t>
            </a:r>
            <a:r>
              <a:rPr lang="pt-BR" sz="1800" dirty="0">
                <a:solidFill>
                  <a:schemeClr val="bg1"/>
                </a:solidFill>
              </a:rPr>
              <a:t>que: - As ondas 1,2,3,4 e 5 fazem parte do movimento principal (ciclo de alta) sendo que a ondas 1,3 e 5 representam a alta, e as ondas 2 e 4 representam a correção. As ondas A,B e C fazem parte do movimento principal de queda (ciclo de queda) com A e C representado a queda e B representando a reação</a:t>
            </a:r>
            <a:endParaRPr lang="pt-BR" sz="1800" dirty="0" smtClean="0">
              <a:solidFill>
                <a:schemeClr val="bg1"/>
              </a:solidFill>
              <a:latin typeface="Roboto"/>
            </a:endParaRPr>
          </a:p>
          <a:p>
            <a:pPr algn="just"/>
            <a:endParaRPr lang="pt-BR" sz="1800" dirty="0" smtClean="0">
              <a:solidFill>
                <a:schemeClr val="bg1"/>
              </a:solidFill>
            </a:endParaRPr>
          </a:p>
          <a:p>
            <a:pPr algn="just"/>
            <a:r>
              <a:rPr lang="pt-BR" sz="1800" dirty="0">
                <a:solidFill>
                  <a:schemeClr val="bg1"/>
                </a:solidFill>
              </a:rPr>
              <a:t>As ondas de Elliot podem adotar diversos formatos, mas todas partindo do pressuposto de que obedecem a sequência citada </a:t>
            </a:r>
            <a:r>
              <a:rPr lang="pt-BR" sz="1800" dirty="0" smtClean="0">
                <a:solidFill>
                  <a:schemeClr val="bg1"/>
                </a:solidFill>
              </a:rPr>
              <a:t>anteriormente</a:t>
            </a:r>
          </a:p>
          <a:p>
            <a:pPr algn="just"/>
            <a:endParaRPr lang="pt-BR" sz="1800" dirty="0">
              <a:solidFill>
                <a:schemeClr val="bg1"/>
              </a:solidFill>
            </a:endParaRPr>
          </a:p>
          <a:p>
            <a:pPr algn="just"/>
            <a:r>
              <a:rPr lang="pt-BR" sz="1800" dirty="0">
                <a:solidFill>
                  <a:schemeClr val="bg1"/>
                </a:solidFill>
              </a:rPr>
              <a:t>Para que possamos prever o início e o término de um ciclo seja de alta ou baixa, baseado na Teoria de Elliot, precisamos conhecer e saber fazer o uso de uma ferramenta primordial que é conhecida como </a:t>
            </a:r>
            <a:r>
              <a:rPr lang="pt-BR" sz="1800" dirty="0" smtClean="0">
                <a:solidFill>
                  <a:schemeClr val="bg1"/>
                </a:solidFill>
              </a:rPr>
              <a:t>Fibonacci na qual já fora explicada em slides anteriores.</a:t>
            </a:r>
          </a:p>
          <a:p>
            <a:pPr algn="just"/>
            <a:endParaRPr lang="pt-BR" sz="1800" dirty="0">
              <a:solidFill>
                <a:schemeClr val="bg1"/>
              </a:solidFill>
            </a:endParaRPr>
          </a:p>
          <a:p>
            <a:pPr algn="just"/>
            <a:r>
              <a:rPr lang="pt-BR" sz="1800" dirty="0">
                <a:solidFill>
                  <a:schemeClr val="bg1"/>
                </a:solidFill>
              </a:rPr>
              <a:t>Na Teoria das Ondas de </a:t>
            </a:r>
            <a:r>
              <a:rPr lang="pt-BR" sz="1800" dirty="0" smtClean="0">
                <a:solidFill>
                  <a:schemeClr val="bg1"/>
                </a:solidFill>
              </a:rPr>
              <a:t>Elliot </a:t>
            </a:r>
            <a:r>
              <a:rPr lang="pt-BR" sz="1800" dirty="0">
                <a:solidFill>
                  <a:schemeClr val="bg1"/>
                </a:solidFill>
              </a:rPr>
              <a:t>os principais valores usados na projeção de Fibonacci são 161,8% e 261,8%., em que ficará evidenciado nos próximos capítulos</a:t>
            </a:r>
            <a:r>
              <a:rPr lang="pt-BR" sz="1800" dirty="0" smtClean="0"/>
              <a:t>.</a:t>
            </a:r>
          </a:p>
          <a:p>
            <a:pPr algn="just"/>
            <a:endParaRPr lang="pt-BR" sz="1800" dirty="0">
              <a:solidFill>
                <a:schemeClr val="bg1"/>
              </a:solidFill>
            </a:endParaRPr>
          </a:p>
          <a:p>
            <a:pPr algn="just"/>
            <a:r>
              <a:rPr lang="pt-BR" sz="1800" dirty="0" smtClean="0">
                <a:solidFill>
                  <a:schemeClr val="bg1"/>
                </a:solidFill>
              </a:rPr>
              <a:t>Porém, antes de explicarmos como funciona a teoria das ondas de </a:t>
            </a:r>
            <a:r>
              <a:rPr lang="pt-BR" sz="1800" dirty="0" err="1" smtClean="0">
                <a:solidFill>
                  <a:schemeClr val="bg1"/>
                </a:solidFill>
              </a:rPr>
              <a:t>elliot</a:t>
            </a:r>
            <a:r>
              <a:rPr lang="pt-BR" sz="1800" dirty="0" smtClean="0">
                <a:solidFill>
                  <a:schemeClr val="bg1"/>
                </a:solidFill>
              </a:rPr>
              <a:t> na prática através da ferramenta de Fibonacci vamos para alguns conceitos básicos desta teoria.</a:t>
            </a:r>
          </a:p>
          <a:p>
            <a:pPr algn="just"/>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868955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ZIGUE – ZAGUE</a:t>
            </a:r>
          </a:p>
          <a:p>
            <a:pPr marL="0" indent="0" algn="just">
              <a:buNone/>
            </a:pPr>
            <a:endParaRPr lang="pt-BR" sz="1800" dirty="0">
              <a:solidFill>
                <a:schemeClr val="bg1"/>
              </a:solidFill>
            </a:endParaRPr>
          </a:p>
          <a:p>
            <a:pPr algn="just"/>
            <a:r>
              <a:rPr lang="pt-BR" sz="1800" dirty="0">
                <a:solidFill>
                  <a:schemeClr val="bg1"/>
                </a:solidFill>
              </a:rPr>
              <a:t>O </a:t>
            </a:r>
            <a:r>
              <a:rPr lang="pt-BR" sz="1800" dirty="0" err="1">
                <a:solidFill>
                  <a:schemeClr val="bg1"/>
                </a:solidFill>
              </a:rPr>
              <a:t>Zigue-Zague</a:t>
            </a:r>
            <a:r>
              <a:rPr lang="pt-BR" sz="1800" dirty="0">
                <a:solidFill>
                  <a:schemeClr val="bg1"/>
                </a:solidFill>
              </a:rPr>
              <a:t> é composto de três movimentos conforme podemos ver abaixo.</a:t>
            </a:r>
            <a:endParaRPr lang="pt-BR" sz="1800" dirty="0" smtClean="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r>
              <a:rPr lang="pt-BR" sz="1800" dirty="0" smtClean="0">
                <a:solidFill>
                  <a:schemeClr val="bg1"/>
                </a:solidFill>
              </a:rPr>
              <a:t>De acordo com </a:t>
            </a:r>
            <a:r>
              <a:rPr lang="pt-BR" sz="1800" dirty="0">
                <a:solidFill>
                  <a:schemeClr val="bg1"/>
                </a:solidFill>
              </a:rPr>
              <a:t>a teoria das Ondas de </a:t>
            </a:r>
            <a:r>
              <a:rPr lang="pt-BR" sz="1800" dirty="0" smtClean="0">
                <a:solidFill>
                  <a:schemeClr val="bg1"/>
                </a:solidFill>
              </a:rPr>
              <a:t>Elliot, </a:t>
            </a:r>
            <a:r>
              <a:rPr lang="pt-BR" sz="1800" dirty="0">
                <a:solidFill>
                  <a:schemeClr val="bg1"/>
                </a:solidFill>
              </a:rPr>
              <a:t>o </a:t>
            </a:r>
            <a:r>
              <a:rPr lang="pt-BR" sz="1800" dirty="0" err="1">
                <a:solidFill>
                  <a:schemeClr val="bg1"/>
                </a:solidFill>
              </a:rPr>
              <a:t>zigue</a:t>
            </a:r>
            <a:r>
              <a:rPr lang="pt-BR" sz="1800" dirty="0">
                <a:solidFill>
                  <a:schemeClr val="bg1"/>
                </a:solidFill>
              </a:rPr>
              <a:t> </a:t>
            </a:r>
            <a:r>
              <a:rPr lang="pt-BR" sz="1800" dirty="0" err="1">
                <a:solidFill>
                  <a:schemeClr val="bg1"/>
                </a:solidFill>
              </a:rPr>
              <a:t>zague</a:t>
            </a:r>
            <a:r>
              <a:rPr lang="pt-BR" sz="1800" dirty="0">
                <a:solidFill>
                  <a:schemeClr val="bg1"/>
                </a:solidFill>
              </a:rPr>
              <a:t> é caracterizado quando a segunda pernada não ultrapassa o fundo da primeira pernada, e a terceira pernada ultrapassa o topo da primeira que no caso também é o início da segunda pernada</a:t>
            </a:r>
            <a:r>
              <a:rPr lang="pt-BR" sz="1800" dirty="0" smtClean="0">
                <a:solidFill>
                  <a:schemeClr val="bg1"/>
                </a:solidFill>
              </a:rPr>
              <a:t>.</a:t>
            </a:r>
          </a:p>
          <a:p>
            <a:pPr algn="just"/>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411" y="2242556"/>
            <a:ext cx="4906851" cy="184006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79" y="5109775"/>
            <a:ext cx="6793094" cy="1740823"/>
          </a:xfrm>
          <a:prstGeom prst="rect">
            <a:avLst/>
          </a:prstGeom>
        </p:spPr>
      </p:pic>
    </p:spTree>
    <p:extLst>
      <p:ext uri="{BB962C8B-B14F-4D97-AF65-F5344CB8AC3E}">
        <p14:creationId xmlns:p14="http://schemas.microsoft.com/office/powerpoint/2010/main" val="404366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ZIGUE – ZAGUE</a:t>
            </a:r>
          </a:p>
          <a:p>
            <a:pPr marL="0" indent="0" algn="just">
              <a:buNone/>
            </a:pPr>
            <a:endParaRPr lang="pt-BR" sz="1800" dirty="0">
              <a:solidFill>
                <a:schemeClr val="bg1"/>
              </a:solidFill>
            </a:endParaRPr>
          </a:p>
          <a:p>
            <a:pPr algn="just"/>
            <a:r>
              <a:rPr lang="pt-BR" sz="1800" dirty="0">
                <a:solidFill>
                  <a:schemeClr val="bg1"/>
                </a:solidFill>
              </a:rPr>
              <a:t>Há casos em que um </a:t>
            </a:r>
            <a:r>
              <a:rPr lang="pt-BR" sz="1800" dirty="0" err="1">
                <a:solidFill>
                  <a:schemeClr val="bg1"/>
                </a:solidFill>
              </a:rPr>
              <a:t>zigue-zague</a:t>
            </a:r>
            <a:r>
              <a:rPr lang="pt-BR" sz="1800" dirty="0">
                <a:solidFill>
                  <a:schemeClr val="bg1"/>
                </a:solidFill>
              </a:rPr>
              <a:t> posterior pode anular seu antecessor, ou seja nas situações em que há o rompimento do fundo deste antecessor, o que configuraria assim a formação de somente 1 </a:t>
            </a:r>
            <a:r>
              <a:rPr lang="pt-BR" sz="1800" dirty="0" err="1">
                <a:solidFill>
                  <a:schemeClr val="bg1"/>
                </a:solidFill>
              </a:rPr>
              <a:t>zigue-zague</a:t>
            </a:r>
            <a:r>
              <a:rPr lang="pt-BR" sz="1800" dirty="0">
                <a:solidFill>
                  <a:schemeClr val="bg1"/>
                </a:solidFill>
              </a:rPr>
              <a:t> com o posterior anulando seu antecessor. Neste caso, ao violar o fundo anterior, a referência passa a ser um fundo depois desse. </a:t>
            </a:r>
            <a:endParaRPr lang="pt-BR" sz="1800" dirty="0" smtClean="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r>
              <a:rPr lang="pt-BR" sz="1800" dirty="0" err="1">
                <a:solidFill>
                  <a:schemeClr val="bg1"/>
                </a:solidFill>
              </a:rPr>
              <a:t>Obs</a:t>
            </a:r>
            <a:r>
              <a:rPr lang="pt-BR" sz="1800" dirty="0">
                <a:solidFill>
                  <a:schemeClr val="bg1"/>
                </a:solidFill>
              </a:rPr>
              <a:t>: No </a:t>
            </a:r>
            <a:r>
              <a:rPr lang="pt-BR" sz="1800" dirty="0" err="1">
                <a:solidFill>
                  <a:schemeClr val="bg1"/>
                </a:solidFill>
              </a:rPr>
              <a:t>zigue-zague</a:t>
            </a:r>
            <a:r>
              <a:rPr lang="pt-BR" sz="1800" dirty="0">
                <a:solidFill>
                  <a:schemeClr val="bg1"/>
                </a:solidFill>
              </a:rPr>
              <a:t> descendente a regra é a mesma do ascendente discutido acima, mas de forma inversa, ou seja o topo tem que estar abaixo ou no mesmo nível do topo anterior (Primeiro requisito) e o preço tem que romper o fundo anterior (segundo requisito). </a:t>
            </a:r>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62" y="3117837"/>
            <a:ext cx="8240275" cy="1781424"/>
          </a:xfrm>
          <a:prstGeom prst="rect">
            <a:avLst/>
          </a:prstGeom>
        </p:spPr>
      </p:pic>
    </p:spTree>
    <p:extLst>
      <p:ext uri="{BB962C8B-B14F-4D97-AF65-F5344CB8AC3E}">
        <p14:creationId xmlns:p14="http://schemas.microsoft.com/office/powerpoint/2010/main" val="988806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 EXEMPLOS DE ZIGUE – ZAGUE NA PRÁTICA</a:t>
            </a:r>
          </a:p>
          <a:p>
            <a:pPr marL="0" indent="0" algn="just">
              <a:buNone/>
            </a:pPr>
            <a:endParaRPr lang="pt-BR" sz="1800" dirty="0">
              <a:solidFill>
                <a:schemeClr val="bg1"/>
              </a:solidFill>
            </a:endParaRPr>
          </a:p>
          <a:p>
            <a:pPr algn="just"/>
            <a:endParaRPr lang="pt-BR" sz="1800" dirty="0" smtClean="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022" y="1481071"/>
            <a:ext cx="3929900" cy="255001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580" y="1481071"/>
            <a:ext cx="5687219" cy="2550018"/>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547" y="4314423"/>
            <a:ext cx="3880850" cy="2240922"/>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6581" y="4314422"/>
            <a:ext cx="5687219" cy="2240923"/>
          </a:xfrm>
          <a:prstGeom prst="rect">
            <a:avLst/>
          </a:prstGeom>
        </p:spPr>
      </p:pic>
    </p:spTree>
    <p:extLst>
      <p:ext uri="{BB962C8B-B14F-4D97-AF65-F5344CB8AC3E}">
        <p14:creationId xmlns:p14="http://schemas.microsoft.com/office/powerpoint/2010/main" val="791008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EXEMPLOS DE ZIGUE – ZAGUE NA PRÁTICA</a:t>
            </a:r>
          </a:p>
          <a:p>
            <a:pPr marL="0" indent="0" algn="just">
              <a:buNone/>
            </a:pPr>
            <a:endParaRPr lang="pt-BR" sz="1800" dirty="0">
              <a:solidFill>
                <a:schemeClr val="bg1"/>
              </a:solidFill>
            </a:endParaRPr>
          </a:p>
          <a:p>
            <a:pPr algn="just"/>
            <a:r>
              <a:rPr lang="pt-BR" sz="1800" dirty="0" smtClean="0">
                <a:solidFill>
                  <a:schemeClr val="bg1"/>
                </a:solidFill>
              </a:rPr>
              <a:t>Voltando ao exemplo de anulação dos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zagues</a:t>
            </a:r>
            <a:r>
              <a:rPr lang="pt-BR" sz="1800" dirty="0" smtClean="0">
                <a:solidFill>
                  <a:schemeClr val="bg1"/>
                </a:solidFill>
              </a:rPr>
              <a:t> neste exemplo temos na realidade somente 1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a:t>
            </a:r>
            <a:r>
              <a:rPr lang="pt-BR" sz="1800" dirty="0" smtClean="0">
                <a:solidFill>
                  <a:schemeClr val="bg1"/>
                </a:solidFill>
              </a:rPr>
              <a:t> pois o fundo marcado pelo número 2 anulou todos os outros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zagues</a:t>
            </a:r>
            <a:r>
              <a:rPr lang="pt-BR" sz="1800" dirty="0" smtClean="0">
                <a:solidFill>
                  <a:schemeClr val="bg1"/>
                </a:solidFill>
              </a:rPr>
              <a:t> que até então tinha sido formados inclusive o fundo daquele marcado pelo número 1 por estar mais abaixo deste.</a:t>
            </a: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3086099" y="2960687"/>
            <a:ext cx="5575301" cy="2866590"/>
          </a:xfrm>
          <a:prstGeom prst="rect">
            <a:avLst/>
          </a:prstGeom>
        </p:spPr>
      </p:pic>
    </p:spTree>
    <p:extLst>
      <p:ext uri="{BB962C8B-B14F-4D97-AF65-F5344CB8AC3E}">
        <p14:creationId xmlns:p14="http://schemas.microsoft.com/office/powerpoint/2010/main" val="2305990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Característica onda 1 </a:t>
            </a:r>
          </a:p>
          <a:p>
            <a:pPr marL="0" indent="0" algn="just">
              <a:buNone/>
            </a:pPr>
            <a:endParaRPr lang="pt-BR" sz="1800" dirty="0">
              <a:solidFill>
                <a:schemeClr val="bg1"/>
              </a:solidFill>
            </a:endParaRPr>
          </a:p>
          <a:p>
            <a:pPr algn="just"/>
            <a:r>
              <a:rPr lang="pt-BR" sz="1800" dirty="0" smtClean="0">
                <a:solidFill>
                  <a:schemeClr val="bg1"/>
                </a:solidFill>
              </a:rPr>
              <a:t>É considerada a onda motriz de todo movimento, sendo o primeiro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a:t>
            </a:r>
            <a:r>
              <a:rPr lang="pt-BR" sz="1800" dirty="0" smtClean="0">
                <a:solidFill>
                  <a:schemeClr val="bg1"/>
                </a:solidFill>
              </a:rPr>
              <a:t> formado</a:t>
            </a:r>
          </a:p>
          <a:p>
            <a:pPr algn="just"/>
            <a:endParaRPr lang="pt-BR" sz="1800" dirty="0" smtClean="0">
              <a:solidFill>
                <a:schemeClr val="bg1"/>
              </a:solidFill>
            </a:endParaRPr>
          </a:p>
          <a:p>
            <a:pPr algn="just"/>
            <a:r>
              <a:rPr lang="pt-BR" sz="1800" dirty="0" smtClean="0">
                <a:solidFill>
                  <a:schemeClr val="bg1"/>
                </a:solidFill>
              </a:rPr>
              <a:t>É referencia para medir o final da onda 5, ou seja, o posicionamento do Fibonacci de expansão deve estar de acordo com a altura da onda 1 sempre usando os valores de 161% e 261%, logo seu término haverá uma reação inversa que será a onda 2</a:t>
            </a:r>
          </a:p>
          <a:p>
            <a:pPr algn="just"/>
            <a:endParaRPr lang="pt-BR" sz="1800" dirty="0" smtClean="0">
              <a:solidFill>
                <a:schemeClr val="bg1"/>
              </a:solidFill>
            </a:endParaRPr>
          </a:p>
          <a:p>
            <a:pPr algn="just"/>
            <a:r>
              <a:rPr lang="pt-BR" sz="1800" dirty="0" smtClean="0">
                <a:solidFill>
                  <a:schemeClr val="bg1"/>
                </a:solidFill>
              </a:rPr>
              <a:t>Quanto maior for a altura da onda 1, maiores serão as projeções de Fibonacci ou seja, mais alto será a identificação da onda 5</a:t>
            </a:r>
          </a:p>
          <a:p>
            <a:pPr algn="just"/>
            <a:endParaRPr lang="pt-BR" sz="1800" dirty="0" smtClean="0">
              <a:solidFill>
                <a:schemeClr val="bg1"/>
              </a:solidFill>
            </a:endParaRPr>
          </a:p>
          <a:p>
            <a:pPr algn="just"/>
            <a:r>
              <a:rPr lang="pt-BR" sz="1800" dirty="0" smtClean="0">
                <a:solidFill>
                  <a:schemeClr val="bg1"/>
                </a:solidFill>
              </a:rPr>
              <a:t>A Onda 1 pode se localizar o no primeiro, segundo, terceiro ou quarto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a:t>
            </a:r>
            <a:r>
              <a:rPr lang="pt-BR" sz="1800" dirty="0" smtClean="0">
                <a:solidFill>
                  <a:schemeClr val="bg1"/>
                </a:solidFill>
              </a:rPr>
              <a:t>, sendo que na maioria das vezes se localizará no primeiro </a:t>
            </a:r>
            <a:r>
              <a:rPr lang="pt-BR" sz="1800" dirty="0" err="1" smtClean="0">
                <a:solidFill>
                  <a:schemeClr val="bg1"/>
                </a:solidFill>
              </a:rPr>
              <a:t>zigue</a:t>
            </a:r>
            <a:r>
              <a:rPr lang="pt-BR" sz="1800" dirty="0" smtClean="0">
                <a:solidFill>
                  <a:schemeClr val="bg1"/>
                </a:solidFill>
              </a:rPr>
              <a:t> </a:t>
            </a:r>
            <a:r>
              <a:rPr lang="pt-BR" sz="1800" dirty="0" err="1" smtClean="0">
                <a:solidFill>
                  <a:schemeClr val="bg1"/>
                </a:solidFill>
              </a:rPr>
              <a:t>zague</a:t>
            </a:r>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algn="just"/>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2943899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lnSpcReduction="10000"/>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Exemplo onda 1 (Metal Leve – LEVE3) </a:t>
            </a:r>
          </a:p>
          <a:p>
            <a:pPr marL="0" indent="0" algn="just">
              <a:buNone/>
            </a:pPr>
            <a:endParaRPr lang="pt-BR" sz="1800" dirty="0">
              <a:solidFill>
                <a:schemeClr val="bg1"/>
              </a:solidFill>
            </a:endParaRPr>
          </a:p>
          <a:p>
            <a:pPr marL="0" indent="0" algn="just">
              <a:buNone/>
            </a:pPr>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marL="0" indent="0" algn="just">
              <a:buNone/>
            </a:pPr>
            <a:r>
              <a:rPr lang="pt-BR" sz="1800" dirty="0" smtClean="0">
                <a:solidFill>
                  <a:schemeClr val="bg1"/>
                </a:solidFill>
                <a:latin typeface="Roboto"/>
              </a:rPr>
              <a:t>Conforme exemplo acima corrigiu até a região dos 161% a 261%.</a:t>
            </a: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3479800" y="2087473"/>
            <a:ext cx="5829300" cy="3124199"/>
          </a:xfrm>
          <a:prstGeom prst="rect">
            <a:avLst/>
          </a:prstGeom>
        </p:spPr>
      </p:pic>
    </p:spTree>
    <p:extLst>
      <p:ext uri="{BB962C8B-B14F-4D97-AF65-F5344CB8AC3E}">
        <p14:creationId xmlns:p14="http://schemas.microsoft.com/office/powerpoint/2010/main" val="337414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92500" lnSpcReduction="20000"/>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Exemplo onda 1 (Metal Leve – LEVE3) </a:t>
            </a:r>
          </a:p>
          <a:p>
            <a:pPr marL="0" indent="0" algn="just">
              <a:buNone/>
            </a:pPr>
            <a:endParaRPr lang="pt-BR" sz="1800" dirty="0">
              <a:solidFill>
                <a:schemeClr val="bg1"/>
              </a:solidFill>
            </a:endParaRPr>
          </a:p>
          <a:p>
            <a:pPr marL="0" indent="0" algn="just">
              <a:buNone/>
            </a:pPr>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b="1" dirty="0">
              <a:solidFill>
                <a:schemeClr val="bg1"/>
              </a:solidFill>
              <a:latin typeface="Roboto"/>
            </a:endParaRPr>
          </a:p>
          <a:p>
            <a:pPr marL="0" indent="0" algn="just">
              <a:buNone/>
            </a:pPr>
            <a:r>
              <a:rPr lang="pt-BR" sz="1800" dirty="0" smtClean="0">
                <a:solidFill>
                  <a:schemeClr val="bg1"/>
                </a:solidFill>
                <a:latin typeface="Roboto"/>
              </a:rPr>
              <a:t>Conforme exemplo acima corrigiu até a região dos 161% a 261%.</a:t>
            </a:r>
          </a:p>
          <a:p>
            <a:pPr marL="0" indent="0" algn="just">
              <a:buNone/>
            </a:pPr>
            <a:endParaRPr lang="pt-BR" sz="1800" dirty="0">
              <a:solidFill>
                <a:schemeClr val="bg1"/>
              </a:solidFill>
              <a:latin typeface="Roboto"/>
            </a:endParaRPr>
          </a:p>
          <a:p>
            <a:pPr marL="0" indent="0" algn="just">
              <a:buNone/>
            </a:pPr>
            <a:r>
              <a:rPr lang="pt-BR" sz="1800" dirty="0" smtClean="0">
                <a:solidFill>
                  <a:schemeClr val="bg1"/>
                </a:solidFill>
                <a:latin typeface="Roboto"/>
              </a:rPr>
              <a:t>Neste exemplo a onda 1 se deu no primeiro </a:t>
            </a:r>
            <a:r>
              <a:rPr lang="pt-BR" sz="1800" dirty="0" err="1" smtClean="0">
                <a:solidFill>
                  <a:schemeClr val="bg1"/>
                </a:solidFill>
                <a:latin typeface="Roboto"/>
              </a:rPr>
              <a:t>zigue</a:t>
            </a:r>
            <a:r>
              <a:rPr lang="pt-BR" sz="1800" dirty="0" smtClean="0">
                <a:solidFill>
                  <a:schemeClr val="bg1"/>
                </a:solidFill>
                <a:latin typeface="Roboto"/>
              </a:rPr>
              <a:t> </a:t>
            </a:r>
            <a:r>
              <a:rPr lang="pt-BR" sz="1800" dirty="0" err="1" smtClean="0">
                <a:solidFill>
                  <a:schemeClr val="bg1"/>
                </a:solidFill>
                <a:latin typeface="Roboto"/>
              </a:rPr>
              <a:t>zague</a:t>
            </a:r>
            <a:r>
              <a:rPr lang="pt-BR" sz="1800" dirty="0" smtClean="0">
                <a:solidFill>
                  <a:schemeClr val="bg1"/>
                </a:solidFill>
                <a:latin typeface="Roboto"/>
              </a:rPr>
              <a:t>, mas poderia ter sido no segundo, terceiro ou quarto </a:t>
            </a:r>
            <a:r>
              <a:rPr lang="pt-BR" sz="1800" dirty="0" err="1" smtClean="0">
                <a:solidFill>
                  <a:schemeClr val="bg1"/>
                </a:solidFill>
                <a:latin typeface="Roboto"/>
              </a:rPr>
              <a:t>zigue</a:t>
            </a:r>
            <a:r>
              <a:rPr lang="pt-BR" sz="1800" dirty="0" smtClean="0">
                <a:solidFill>
                  <a:schemeClr val="bg1"/>
                </a:solidFill>
                <a:latin typeface="Roboto"/>
              </a:rPr>
              <a:t> </a:t>
            </a:r>
            <a:r>
              <a:rPr lang="pt-BR" sz="1800" dirty="0" err="1" smtClean="0">
                <a:solidFill>
                  <a:schemeClr val="bg1"/>
                </a:solidFill>
                <a:latin typeface="Roboto"/>
              </a:rPr>
              <a:t>zague</a:t>
            </a: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3479800" y="1786025"/>
            <a:ext cx="5829300" cy="3124199"/>
          </a:xfrm>
          <a:prstGeom prst="rect">
            <a:avLst/>
          </a:prstGeom>
        </p:spPr>
      </p:pic>
    </p:spTree>
    <p:extLst>
      <p:ext uri="{BB962C8B-B14F-4D97-AF65-F5344CB8AC3E}">
        <p14:creationId xmlns:p14="http://schemas.microsoft.com/office/powerpoint/2010/main" val="193521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a:xfrm>
            <a:off x="838200" y="1426380"/>
            <a:ext cx="10515600" cy="4351338"/>
          </a:xfrm>
        </p:spPr>
        <p:txBody>
          <a:bodyPr>
            <a:noAutofit/>
          </a:bodyPr>
          <a:lstStyle/>
          <a:p>
            <a:r>
              <a:rPr lang="pt-BR" sz="1800" dirty="0" smtClean="0">
                <a:solidFill>
                  <a:schemeClr val="bg1"/>
                </a:solidFill>
              </a:rPr>
              <a:t>A Teoria de Dow descreve o efeito dos “</a:t>
            </a:r>
            <a:r>
              <a:rPr lang="pt-BR" sz="1800" dirty="0" err="1" smtClean="0">
                <a:solidFill>
                  <a:schemeClr val="bg1"/>
                </a:solidFill>
              </a:rPr>
              <a:t>Insider’s</a:t>
            </a:r>
            <a:r>
              <a:rPr lang="pt-BR" sz="1800" dirty="0" smtClean="0">
                <a:solidFill>
                  <a:schemeClr val="bg1"/>
                </a:solidFill>
              </a:rPr>
              <a:t>” (grupo de pessoas que sabe o que vai acontecer antes da massa), além de mostrar o comportamento da massa interagindo no mercado.</a:t>
            </a:r>
          </a:p>
          <a:p>
            <a:endParaRPr lang="pt-BR" sz="1800" dirty="0">
              <a:solidFill>
                <a:schemeClr val="bg1"/>
              </a:solidFill>
            </a:endParaRPr>
          </a:p>
          <a:p>
            <a:r>
              <a:rPr lang="pt-BR" sz="1800" dirty="0" smtClean="0">
                <a:solidFill>
                  <a:schemeClr val="bg1"/>
                </a:solidFill>
              </a:rPr>
              <a:t>Charles H. Dow procurava compreender o comportamento dos preços e seus movimentos. </a:t>
            </a:r>
          </a:p>
          <a:p>
            <a:endParaRPr lang="pt-BR" sz="1800" dirty="0">
              <a:solidFill>
                <a:schemeClr val="bg1"/>
              </a:solidFill>
            </a:endParaRPr>
          </a:p>
          <a:p>
            <a:r>
              <a:rPr lang="pt-BR" sz="1800" dirty="0" smtClean="0">
                <a:solidFill>
                  <a:schemeClr val="bg1"/>
                </a:solidFill>
              </a:rPr>
              <a:t>Os detentores das informações privilegiadas conhecidos como “</a:t>
            </a:r>
            <a:r>
              <a:rPr lang="pt-BR" sz="1800" dirty="0" err="1" smtClean="0">
                <a:solidFill>
                  <a:schemeClr val="bg1"/>
                </a:solidFill>
              </a:rPr>
              <a:t>Insider´s</a:t>
            </a:r>
            <a:r>
              <a:rPr lang="pt-BR" sz="1800" dirty="0" smtClean="0">
                <a:solidFill>
                  <a:schemeClr val="bg1"/>
                </a:solidFill>
              </a:rPr>
              <a:t>” usam-se destas, para formar posições antes que os demais participantes.</a:t>
            </a:r>
          </a:p>
          <a:p>
            <a:endParaRPr lang="pt-BR" sz="1800" dirty="0">
              <a:solidFill>
                <a:schemeClr val="bg1"/>
              </a:solidFill>
            </a:endParaRPr>
          </a:p>
          <a:p>
            <a:r>
              <a:rPr lang="pt-BR" sz="1800" dirty="0" smtClean="0">
                <a:solidFill>
                  <a:schemeClr val="bg1"/>
                </a:solidFill>
              </a:rPr>
              <a:t>Os analistas e profissionais de mercado, conhecidos como “out </a:t>
            </a:r>
            <a:r>
              <a:rPr lang="pt-BR" sz="1800" dirty="0" err="1" smtClean="0">
                <a:solidFill>
                  <a:schemeClr val="bg1"/>
                </a:solidFill>
              </a:rPr>
              <a:t>sider’s</a:t>
            </a:r>
            <a:r>
              <a:rPr lang="pt-BR" sz="1800" dirty="0" smtClean="0">
                <a:solidFill>
                  <a:schemeClr val="bg1"/>
                </a:solidFill>
              </a:rPr>
              <a:t>” (grupo de pessoas que apesar de estarem atualizados, estão por fora da informação privilegiada e procuram formar suas posições, tão cedo quanto as condições permitam, com certa segurança). </a:t>
            </a:r>
          </a:p>
          <a:p>
            <a:endParaRPr lang="pt-BR" sz="1800" dirty="0">
              <a:solidFill>
                <a:schemeClr val="bg1"/>
              </a:solidFill>
            </a:endParaRPr>
          </a:p>
          <a:p>
            <a:r>
              <a:rPr lang="pt-BR" sz="1800" dirty="0" smtClean="0">
                <a:solidFill>
                  <a:schemeClr val="bg1"/>
                </a:solidFill>
              </a:rPr>
              <a:t>Os “out </a:t>
            </a:r>
            <a:r>
              <a:rPr lang="pt-BR" sz="1800" dirty="0" err="1" smtClean="0">
                <a:solidFill>
                  <a:schemeClr val="bg1"/>
                </a:solidFill>
              </a:rPr>
              <a:t>out</a:t>
            </a:r>
            <a:r>
              <a:rPr lang="pt-BR" sz="1800" dirty="0" smtClean="0">
                <a:solidFill>
                  <a:schemeClr val="bg1"/>
                </a:solidFill>
              </a:rPr>
              <a:t> </a:t>
            </a:r>
            <a:r>
              <a:rPr lang="pt-BR" sz="1800" dirty="0" err="1" smtClean="0">
                <a:solidFill>
                  <a:schemeClr val="bg1"/>
                </a:solidFill>
              </a:rPr>
              <a:t>sider’s</a:t>
            </a:r>
            <a:r>
              <a:rPr lang="pt-BR" sz="1800" dirty="0" smtClean="0">
                <a:solidFill>
                  <a:schemeClr val="bg1"/>
                </a:solidFill>
              </a:rPr>
              <a:t>” (grupo de pessoas que só dispõe da informação quando esta é de domínio público, normalmente, os últimos a entrarem no mercado sempre compram em topos (euforia) ou vendem em fundos (Pânico).</a:t>
            </a:r>
            <a:endParaRPr lang="pt-BR" sz="1800" dirty="0">
              <a:solidFill>
                <a:schemeClr val="bg1"/>
              </a:solidFill>
            </a:endParaRPr>
          </a:p>
        </p:txBody>
      </p:sp>
    </p:spTree>
    <p:extLst>
      <p:ext uri="{BB962C8B-B14F-4D97-AF65-F5344CB8AC3E}">
        <p14:creationId xmlns:p14="http://schemas.microsoft.com/office/powerpoint/2010/main" val="4159724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92500" lnSpcReduction="10000"/>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Exemplo onda 2 (Metal Leve – LEVE3) </a:t>
            </a:r>
          </a:p>
          <a:p>
            <a:pPr marL="0" indent="0" algn="just">
              <a:buNone/>
            </a:pPr>
            <a:endParaRPr lang="pt-BR" sz="2600" dirty="0" smtClean="0">
              <a:solidFill>
                <a:schemeClr val="bg1"/>
              </a:solidFill>
            </a:endParaRPr>
          </a:p>
          <a:p>
            <a:pPr marL="0" indent="0" algn="just">
              <a:buNone/>
            </a:pPr>
            <a:r>
              <a:rPr lang="pt-BR" sz="2600" dirty="0" smtClean="0">
                <a:solidFill>
                  <a:schemeClr val="bg1"/>
                </a:solidFill>
              </a:rPr>
              <a:t>A onda 2 reagirá inversamente ao movimento da onda 1 no máximo até o limite do início desta</a:t>
            </a:r>
          </a:p>
          <a:p>
            <a:pPr marL="0" indent="0" algn="just">
              <a:buNone/>
            </a:pPr>
            <a:endParaRPr lang="pt-BR" sz="1800" dirty="0" smtClean="0">
              <a:solidFill>
                <a:schemeClr val="bg1"/>
              </a:solidFill>
            </a:endParaRPr>
          </a:p>
          <a:p>
            <a:pPr marL="0" indent="0" algn="just">
              <a:buNone/>
            </a:pPr>
            <a:r>
              <a:rPr lang="pt-BR" sz="2600" dirty="0" smtClean="0">
                <a:solidFill>
                  <a:schemeClr val="bg1"/>
                </a:solidFill>
              </a:rPr>
              <a:t>Exemplo de onda 2 que poderia reagir até o começo a onda 1 ou seja, onde começa a ser traçado a linha de </a:t>
            </a:r>
            <a:r>
              <a:rPr lang="pt-BR" sz="2600" dirty="0" err="1" smtClean="0">
                <a:solidFill>
                  <a:schemeClr val="bg1"/>
                </a:solidFill>
              </a:rPr>
              <a:t>fibonacci</a:t>
            </a:r>
            <a:endParaRPr lang="pt-BR" sz="2600" dirty="0">
              <a:solidFill>
                <a:schemeClr val="bg1"/>
              </a:solidFill>
            </a:endParaRPr>
          </a:p>
          <a:p>
            <a:pPr marL="0" indent="0" algn="just">
              <a:buNone/>
            </a:pPr>
            <a:endParaRPr lang="pt-BR" sz="18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stretch>
            <a:fillRect/>
          </a:stretch>
        </p:blipFill>
        <p:spPr>
          <a:xfrm>
            <a:off x="3759200" y="4013200"/>
            <a:ext cx="4673600" cy="2628900"/>
          </a:xfrm>
          <a:prstGeom prst="rect">
            <a:avLst/>
          </a:prstGeom>
        </p:spPr>
      </p:pic>
    </p:spTree>
    <p:extLst>
      <p:ext uri="{BB962C8B-B14F-4D97-AF65-F5344CB8AC3E}">
        <p14:creationId xmlns:p14="http://schemas.microsoft.com/office/powerpoint/2010/main" val="2369407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77500" lnSpcReduction="20000"/>
          </a:bodyPr>
          <a:lstStyle/>
          <a:p>
            <a:pPr marL="0" indent="0" algn="just">
              <a:buNone/>
            </a:pPr>
            <a:r>
              <a:rPr lang="pt-BR" sz="2600" dirty="0" smtClean="0">
                <a:solidFill>
                  <a:schemeClr val="bg1"/>
                </a:solidFill>
              </a:rPr>
              <a:t> </a:t>
            </a:r>
          </a:p>
          <a:p>
            <a:pPr marL="0" indent="0" algn="just">
              <a:buNone/>
            </a:pPr>
            <a:r>
              <a:rPr lang="pt-BR" sz="2600" dirty="0" smtClean="0">
                <a:solidFill>
                  <a:schemeClr val="bg1"/>
                </a:solidFill>
              </a:rPr>
              <a:t>Características Onda 3</a:t>
            </a:r>
          </a:p>
          <a:p>
            <a:pPr marL="0" indent="0" algn="just">
              <a:buNone/>
            </a:pPr>
            <a:endParaRPr lang="pt-BR" sz="2600" dirty="0" smtClean="0">
              <a:solidFill>
                <a:schemeClr val="bg1"/>
              </a:solidFill>
            </a:endParaRPr>
          </a:p>
          <a:p>
            <a:pPr marL="0" indent="0" algn="just">
              <a:buNone/>
            </a:pPr>
            <a:r>
              <a:rPr lang="pt-BR" sz="2600" dirty="0" smtClean="0">
                <a:solidFill>
                  <a:schemeClr val="bg1"/>
                </a:solidFill>
              </a:rPr>
              <a:t>A onda 3 começará onde termina a onda 2 </a:t>
            </a:r>
            <a:endParaRPr lang="pt-BR" sz="2600" dirty="0">
              <a:solidFill>
                <a:schemeClr val="bg1"/>
              </a:solidFill>
            </a:endParaRPr>
          </a:p>
          <a:p>
            <a:pPr marL="0" indent="0" algn="just">
              <a:buNone/>
            </a:pPr>
            <a:endParaRPr lang="pt-BR" sz="2600" dirty="0" smtClean="0">
              <a:solidFill>
                <a:schemeClr val="bg1"/>
              </a:solidFill>
            </a:endParaRPr>
          </a:p>
          <a:p>
            <a:pPr marL="0" indent="0" algn="just">
              <a:buNone/>
            </a:pPr>
            <a:r>
              <a:rPr lang="pt-BR" sz="2600" dirty="0" smtClean="0">
                <a:solidFill>
                  <a:schemeClr val="bg1"/>
                </a:solidFill>
              </a:rPr>
              <a:t>Sendo a onda 3 uma de ação, logo o termino dela haverá uma de reação inversa que será a onda 4 </a:t>
            </a:r>
          </a:p>
          <a:p>
            <a:pPr marL="0" indent="0" algn="just">
              <a:buNone/>
            </a:pPr>
            <a:endParaRPr lang="pt-BR" sz="2600" dirty="0">
              <a:solidFill>
                <a:schemeClr val="bg1"/>
              </a:solidFill>
            </a:endParaRPr>
          </a:p>
          <a:p>
            <a:pPr marL="0" indent="0" algn="just">
              <a:buNone/>
            </a:pPr>
            <a:r>
              <a:rPr lang="pt-BR" sz="2600" dirty="0" smtClean="0">
                <a:solidFill>
                  <a:schemeClr val="bg1"/>
                </a:solidFill>
              </a:rPr>
              <a:t>A onda 3 mais provável é aquela que chegue próximo a região de 1,61 de </a:t>
            </a:r>
            <a:r>
              <a:rPr lang="pt-BR" sz="2600" dirty="0" err="1" smtClean="0">
                <a:solidFill>
                  <a:schemeClr val="bg1"/>
                </a:solidFill>
              </a:rPr>
              <a:t>fibonacci</a:t>
            </a:r>
            <a:r>
              <a:rPr lang="pt-BR" sz="2600" dirty="0" smtClean="0">
                <a:solidFill>
                  <a:schemeClr val="bg1"/>
                </a:solidFill>
              </a:rPr>
              <a:t> (161%) podendo em algumas ocasiões invadir a região da onda 5; </a:t>
            </a:r>
            <a:endParaRPr lang="pt-BR" sz="2600" dirty="0">
              <a:solidFill>
                <a:schemeClr val="bg1"/>
              </a:solidFill>
            </a:endParaRPr>
          </a:p>
          <a:p>
            <a:pPr marL="0" indent="0" algn="just">
              <a:buNone/>
            </a:pPr>
            <a:endParaRPr lang="pt-BR" sz="1800" dirty="0" smtClean="0">
              <a:solidFill>
                <a:schemeClr val="bg1"/>
              </a:solidFill>
            </a:endParaRPr>
          </a:p>
          <a:p>
            <a:pPr marL="0" indent="0" algn="just">
              <a:buNone/>
            </a:pPr>
            <a:r>
              <a:rPr lang="pt-BR" sz="2300" dirty="0" smtClean="0">
                <a:solidFill>
                  <a:schemeClr val="bg1"/>
                </a:solidFill>
              </a:rPr>
              <a:t>Exemplo de onda 3:</a:t>
            </a:r>
          </a:p>
          <a:p>
            <a:pPr marL="0" indent="0" algn="just">
              <a:buNone/>
            </a:pPr>
            <a:endParaRPr lang="pt-BR" sz="18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2484437" y="4383087"/>
            <a:ext cx="8348239" cy="2467511"/>
          </a:xfrm>
          <a:prstGeom prst="rect">
            <a:avLst/>
          </a:prstGeom>
        </p:spPr>
      </p:pic>
    </p:spTree>
    <p:extLst>
      <p:ext uri="{BB962C8B-B14F-4D97-AF65-F5344CB8AC3E}">
        <p14:creationId xmlns:p14="http://schemas.microsoft.com/office/powerpoint/2010/main" val="210352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85000" lnSpcReduction="20000"/>
          </a:bodyPr>
          <a:lstStyle/>
          <a:p>
            <a:pPr marL="0" indent="0" algn="just">
              <a:buNone/>
            </a:pPr>
            <a:r>
              <a:rPr lang="pt-BR" sz="2600" dirty="0" smtClean="0">
                <a:solidFill>
                  <a:schemeClr val="bg1"/>
                </a:solidFill>
              </a:rPr>
              <a:t> </a:t>
            </a:r>
          </a:p>
          <a:p>
            <a:pPr marL="0" indent="0" algn="just">
              <a:buNone/>
            </a:pPr>
            <a:r>
              <a:rPr lang="pt-BR" sz="3300" dirty="0" smtClean="0">
                <a:solidFill>
                  <a:schemeClr val="bg1"/>
                </a:solidFill>
              </a:rPr>
              <a:t>Características Onda 3</a:t>
            </a:r>
          </a:p>
          <a:p>
            <a:pPr marL="0" indent="0" algn="just">
              <a:buNone/>
            </a:pPr>
            <a:endParaRPr lang="pt-BR" sz="3300" dirty="0" smtClean="0">
              <a:solidFill>
                <a:schemeClr val="bg1"/>
              </a:solidFill>
            </a:endParaRPr>
          </a:p>
          <a:p>
            <a:pPr marL="0" indent="0" algn="just">
              <a:buNone/>
            </a:pPr>
            <a:r>
              <a:rPr lang="pt-BR" sz="3300" dirty="0" smtClean="0">
                <a:solidFill>
                  <a:schemeClr val="bg1"/>
                </a:solidFill>
              </a:rPr>
              <a:t>Vale frisar que na onda 3 um dos seguintes </a:t>
            </a:r>
            <a:r>
              <a:rPr lang="pt-BR" sz="3300" dirty="0" smtClean="0">
                <a:solidFill>
                  <a:schemeClr val="bg1"/>
                </a:solidFill>
              </a:rPr>
              <a:t>indicadores/osciladores: </a:t>
            </a: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r>
              <a:rPr lang="pt-BR" sz="3300" dirty="0" smtClean="0">
                <a:solidFill>
                  <a:schemeClr val="bg1"/>
                </a:solidFill>
              </a:rPr>
              <a:t>- IFR de 7 dias</a:t>
            </a:r>
          </a:p>
          <a:p>
            <a:pPr marL="0" indent="0" algn="just">
              <a:buNone/>
            </a:pPr>
            <a:endParaRPr lang="pt-BR" sz="3300" dirty="0">
              <a:solidFill>
                <a:schemeClr val="bg1"/>
              </a:solidFill>
            </a:endParaRPr>
          </a:p>
          <a:p>
            <a:pPr marL="0" indent="0" algn="just">
              <a:buNone/>
            </a:pPr>
            <a:r>
              <a:rPr lang="pt-BR" sz="3300" dirty="0" smtClean="0">
                <a:solidFill>
                  <a:schemeClr val="bg1"/>
                </a:solidFill>
              </a:rPr>
              <a:t>- MACD (26,12)</a:t>
            </a: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r>
              <a:rPr lang="pt-BR" sz="3300" dirty="0" smtClean="0">
                <a:solidFill>
                  <a:schemeClr val="bg1"/>
                </a:solidFill>
              </a:rPr>
              <a:t>- </a:t>
            </a:r>
            <a:r>
              <a:rPr lang="pt-BR" sz="3300" dirty="0" err="1" smtClean="0">
                <a:solidFill>
                  <a:schemeClr val="bg1"/>
                </a:solidFill>
              </a:rPr>
              <a:t>PriceOscillator</a:t>
            </a:r>
            <a:r>
              <a:rPr lang="pt-BR" sz="3300" dirty="0" smtClean="0">
                <a:solidFill>
                  <a:schemeClr val="bg1"/>
                </a:solidFill>
              </a:rPr>
              <a:t> (5,17)</a:t>
            </a:r>
          </a:p>
          <a:p>
            <a:pPr algn="just">
              <a:buFontTx/>
              <a:buChar char="-"/>
            </a:pPr>
            <a:endParaRPr lang="pt-BR" sz="3300" dirty="0">
              <a:solidFill>
                <a:schemeClr val="bg1"/>
              </a:solidFill>
            </a:endParaRPr>
          </a:p>
          <a:p>
            <a:pPr marL="0" indent="0" algn="just">
              <a:buNone/>
            </a:pPr>
            <a:r>
              <a:rPr lang="pt-BR" sz="3300" dirty="0" smtClean="0">
                <a:solidFill>
                  <a:schemeClr val="bg1"/>
                </a:solidFill>
              </a:rPr>
              <a:t>Atingem um nível mais alto que o da onda 5 se o ativo tiver em uma tendência de alta ou mais baixo se tiver numa tendência de baixa.</a:t>
            </a: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marL="0" indent="0" algn="just">
              <a:buNone/>
            </a:pPr>
            <a:endParaRPr lang="pt-BR" sz="1800" dirty="0" smtClean="0">
              <a:solidFill>
                <a:schemeClr val="bg1"/>
              </a:solidFill>
            </a:endParaRP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42479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55000" lnSpcReduction="20000"/>
          </a:bodyPr>
          <a:lstStyle/>
          <a:p>
            <a:pPr marL="0" indent="0" algn="just">
              <a:buNone/>
            </a:pPr>
            <a:r>
              <a:rPr lang="pt-BR" sz="2600" dirty="0" smtClean="0">
                <a:solidFill>
                  <a:schemeClr val="bg1"/>
                </a:solidFill>
              </a:rPr>
              <a:t> </a:t>
            </a:r>
          </a:p>
          <a:p>
            <a:pPr marL="0" indent="0" algn="just">
              <a:buNone/>
            </a:pPr>
            <a:r>
              <a:rPr lang="pt-BR" sz="3300" dirty="0" smtClean="0">
                <a:solidFill>
                  <a:schemeClr val="bg1"/>
                </a:solidFill>
              </a:rPr>
              <a:t>Características Onda 3</a:t>
            </a:r>
          </a:p>
          <a:p>
            <a:pPr marL="0" indent="0" algn="just">
              <a:buNone/>
            </a:pPr>
            <a:r>
              <a:rPr lang="pt-BR" sz="3300" dirty="0" smtClean="0">
                <a:solidFill>
                  <a:schemeClr val="bg1"/>
                </a:solidFill>
              </a:rPr>
              <a:t>Neste exemplo do  Ibovespa em 2008 o IFR de 7 dias atingiu 17,93 na onda 3 enquanto na onda 5 atingiu o nível de 21,89 </a:t>
            </a: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1295400" y="1905001"/>
            <a:ext cx="10082989" cy="4838700"/>
          </a:xfrm>
          <a:prstGeom prst="rect">
            <a:avLst/>
          </a:prstGeom>
        </p:spPr>
      </p:pic>
    </p:spTree>
    <p:extLst>
      <p:ext uri="{BB962C8B-B14F-4D97-AF65-F5344CB8AC3E}">
        <p14:creationId xmlns:p14="http://schemas.microsoft.com/office/powerpoint/2010/main" val="1277747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6400" dirty="0" smtClean="0">
                <a:solidFill>
                  <a:schemeClr val="bg1"/>
                </a:solidFill>
              </a:rPr>
              <a:t>Características Onda 4</a:t>
            </a:r>
          </a:p>
          <a:p>
            <a:pPr marL="0" indent="0" algn="just">
              <a:buNone/>
            </a:pPr>
            <a:endParaRPr lang="pt-BR" sz="6400" dirty="0">
              <a:solidFill>
                <a:schemeClr val="bg1"/>
              </a:solidFill>
            </a:endParaRPr>
          </a:p>
          <a:p>
            <a:pPr marL="0" indent="0" algn="just">
              <a:buNone/>
            </a:pPr>
            <a:r>
              <a:rPr lang="pt-BR" sz="6400" dirty="0" smtClean="0">
                <a:solidFill>
                  <a:schemeClr val="bg1"/>
                </a:solidFill>
              </a:rPr>
              <a:t>A onda 4 reagirá inversamente a onda 3 no máximo até o limite do início desta onda 3.</a:t>
            </a:r>
          </a:p>
          <a:p>
            <a:pPr marL="0" indent="0" algn="just">
              <a:buNone/>
            </a:pPr>
            <a:endParaRPr lang="pt-BR" sz="6400" dirty="0">
              <a:solidFill>
                <a:schemeClr val="bg1"/>
              </a:solidFill>
            </a:endParaRPr>
          </a:p>
          <a:p>
            <a:pPr marL="0" indent="0" algn="just">
              <a:buNone/>
            </a:pPr>
            <a:r>
              <a:rPr lang="pt-BR" sz="6400" dirty="0" smtClean="0">
                <a:solidFill>
                  <a:schemeClr val="bg1"/>
                </a:solidFill>
              </a:rPr>
              <a:t>Como forma de prever até onde pode ir a onda 4 faz-se o uso da ferramenta de Fibonacci de </a:t>
            </a:r>
            <a:r>
              <a:rPr lang="pt-BR" sz="6400" dirty="0" smtClean="0">
                <a:solidFill>
                  <a:schemeClr val="bg1"/>
                </a:solidFill>
              </a:rPr>
              <a:t>retração no caso do ciclo de alta </a:t>
            </a:r>
            <a:r>
              <a:rPr lang="pt-BR" sz="6400" dirty="0" smtClean="0">
                <a:solidFill>
                  <a:schemeClr val="bg1"/>
                </a:solidFill>
              </a:rPr>
              <a:t>em que a região mais provável para o seu término é entre 0,50 (50%) a 0,618 (61,8%)</a:t>
            </a:r>
          </a:p>
          <a:p>
            <a:pPr marL="0" indent="0" algn="just">
              <a:buNone/>
            </a:pPr>
            <a:endParaRPr lang="pt-BR" sz="6400" dirty="0">
              <a:solidFill>
                <a:schemeClr val="bg1"/>
              </a:solidFill>
            </a:endParaRPr>
          </a:p>
          <a:p>
            <a:pPr marL="0" indent="0" algn="just">
              <a:buNone/>
            </a:pPr>
            <a:r>
              <a:rPr lang="pt-BR" sz="6400" dirty="0" smtClean="0">
                <a:solidFill>
                  <a:schemeClr val="bg1"/>
                </a:solidFill>
              </a:rPr>
              <a:t>Exemplo de Onda 4 (Vibra – VBBR3)</a:t>
            </a: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stretch>
            <a:fillRect/>
          </a:stretch>
        </p:blipFill>
        <p:spPr>
          <a:xfrm>
            <a:off x="1371601" y="3238500"/>
            <a:ext cx="9321800" cy="3619499"/>
          </a:xfrm>
          <a:prstGeom prst="rect">
            <a:avLst/>
          </a:prstGeom>
        </p:spPr>
      </p:pic>
    </p:spTree>
    <p:extLst>
      <p:ext uri="{BB962C8B-B14F-4D97-AF65-F5344CB8AC3E}">
        <p14:creationId xmlns:p14="http://schemas.microsoft.com/office/powerpoint/2010/main" val="2939892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7200" dirty="0" smtClean="0">
                <a:solidFill>
                  <a:schemeClr val="bg1"/>
                </a:solidFill>
              </a:rPr>
              <a:t>Características Onda 4</a:t>
            </a:r>
          </a:p>
          <a:p>
            <a:pPr marL="0" indent="0" algn="just">
              <a:buNone/>
            </a:pPr>
            <a:endParaRPr lang="pt-BR" sz="7200" dirty="0">
              <a:solidFill>
                <a:schemeClr val="bg1"/>
              </a:solidFill>
            </a:endParaRPr>
          </a:p>
          <a:p>
            <a:pPr marL="0" indent="0" algn="just">
              <a:buNone/>
            </a:pPr>
            <a:r>
              <a:rPr lang="pt-BR" sz="7200" dirty="0" smtClean="0">
                <a:solidFill>
                  <a:schemeClr val="bg1"/>
                </a:solidFill>
              </a:rPr>
              <a:t>No exemplo anterior da Vibra (VBBR3) ficou nítido que a onda 4 corrigiu até 50% do Fibonacci da altura da onda 3.</a:t>
            </a:r>
          </a:p>
          <a:p>
            <a:pPr marL="0" indent="0" algn="just">
              <a:buNone/>
            </a:pPr>
            <a:endParaRPr lang="pt-BR" sz="7200" dirty="0">
              <a:solidFill>
                <a:schemeClr val="bg1"/>
              </a:solidFill>
            </a:endParaRPr>
          </a:p>
          <a:p>
            <a:pPr marL="0" indent="0" algn="just">
              <a:buNone/>
            </a:pPr>
            <a:r>
              <a:rPr lang="pt-BR" sz="7200" dirty="0" smtClean="0">
                <a:solidFill>
                  <a:schemeClr val="bg1"/>
                </a:solidFill>
              </a:rPr>
              <a:t>Porém sua correção pode atingir até 100% do movimento da onda 3, ou seja, onde o </a:t>
            </a:r>
            <a:r>
              <a:rPr lang="pt-BR" sz="7200" dirty="0" smtClean="0">
                <a:solidFill>
                  <a:schemeClr val="bg1"/>
                </a:solidFill>
              </a:rPr>
              <a:t>termina </a:t>
            </a:r>
            <a:r>
              <a:rPr lang="pt-BR" sz="7200" dirty="0" smtClean="0">
                <a:solidFill>
                  <a:schemeClr val="bg1"/>
                </a:solidFill>
              </a:rPr>
              <a:t>o movimento da onda 2</a:t>
            </a:r>
          </a:p>
          <a:p>
            <a:pPr marL="0" indent="0" algn="just">
              <a:buNone/>
            </a:pPr>
            <a:endParaRPr lang="pt-BR" sz="6400" dirty="0">
              <a:solidFill>
                <a:schemeClr val="bg1"/>
              </a:solidFill>
            </a:endParaRPr>
          </a:p>
          <a:p>
            <a:pPr marL="0" indent="0" algn="just">
              <a:buNone/>
            </a:pPr>
            <a:endParaRPr lang="pt-BR" sz="64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112598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7200" dirty="0" smtClean="0">
                <a:solidFill>
                  <a:schemeClr val="bg1"/>
                </a:solidFill>
              </a:rPr>
              <a:t>Características Onda 5</a:t>
            </a:r>
          </a:p>
          <a:p>
            <a:pPr marL="0" indent="0" algn="just">
              <a:buNone/>
            </a:pPr>
            <a:endParaRPr lang="pt-BR" sz="7200" dirty="0">
              <a:solidFill>
                <a:schemeClr val="bg1"/>
              </a:solidFill>
            </a:endParaRPr>
          </a:p>
          <a:p>
            <a:pPr marL="0" indent="0" algn="just">
              <a:buNone/>
            </a:pPr>
            <a:r>
              <a:rPr lang="pt-BR" sz="7200" dirty="0" smtClean="0">
                <a:solidFill>
                  <a:schemeClr val="bg1"/>
                </a:solidFill>
              </a:rPr>
              <a:t>A onda 5 começará onde termina a onda 4</a:t>
            </a:r>
          </a:p>
          <a:p>
            <a:pPr marL="0" indent="0" algn="just">
              <a:buNone/>
            </a:pPr>
            <a:endParaRPr lang="pt-BR" sz="7200" dirty="0">
              <a:solidFill>
                <a:schemeClr val="bg1"/>
              </a:solidFill>
            </a:endParaRPr>
          </a:p>
          <a:p>
            <a:pPr marL="0" indent="0" algn="just">
              <a:buNone/>
            </a:pPr>
            <a:r>
              <a:rPr lang="pt-BR" sz="7200" dirty="0" smtClean="0">
                <a:solidFill>
                  <a:schemeClr val="bg1"/>
                </a:solidFill>
              </a:rPr>
              <a:t>A onda 5 geralmente passa o vértice da onda 3 , porém em alguns casos pode ficar no mesmo nível</a:t>
            </a:r>
          </a:p>
          <a:p>
            <a:pPr marL="0" indent="0" algn="just">
              <a:buNone/>
            </a:pPr>
            <a:endParaRPr lang="pt-BR" sz="7200" dirty="0">
              <a:solidFill>
                <a:schemeClr val="bg1"/>
              </a:solidFill>
            </a:endParaRPr>
          </a:p>
          <a:p>
            <a:pPr marL="0" indent="0" algn="just">
              <a:buNone/>
            </a:pPr>
            <a:r>
              <a:rPr lang="pt-BR" sz="7200" dirty="0" smtClean="0">
                <a:solidFill>
                  <a:schemeClr val="bg1"/>
                </a:solidFill>
              </a:rPr>
              <a:t>A onda 5 fica entre 1,618 a 2,618 da região de Fibonacci, ou seja é a altura da onda 1 projeta em que área será seu término. Vale lembrar que a onda 1 pode se situar no primeiro, segundo, terceiro ou quarto </a:t>
            </a:r>
            <a:r>
              <a:rPr lang="pt-BR" sz="7200" dirty="0" err="1" smtClean="0">
                <a:solidFill>
                  <a:schemeClr val="bg1"/>
                </a:solidFill>
              </a:rPr>
              <a:t>zigue</a:t>
            </a:r>
            <a:r>
              <a:rPr lang="pt-BR" sz="7200" dirty="0" smtClean="0">
                <a:solidFill>
                  <a:schemeClr val="bg1"/>
                </a:solidFill>
              </a:rPr>
              <a:t> </a:t>
            </a:r>
            <a:r>
              <a:rPr lang="pt-BR" sz="7200" dirty="0" err="1" smtClean="0">
                <a:solidFill>
                  <a:schemeClr val="bg1"/>
                </a:solidFill>
              </a:rPr>
              <a:t>zague</a:t>
            </a:r>
            <a:r>
              <a:rPr lang="pt-BR" sz="7200" dirty="0" smtClean="0">
                <a:solidFill>
                  <a:schemeClr val="bg1"/>
                </a:solidFill>
              </a:rPr>
              <a:t> sendo os dois primeiros o mais provável de acontecer.</a:t>
            </a: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r>
              <a:rPr lang="pt-BR" sz="7200" dirty="0" smtClean="0">
                <a:solidFill>
                  <a:schemeClr val="bg1"/>
                </a:solidFill>
              </a:rPr>
              <a:t> </a:t>
            </a:r>
          </a:p>
          <a:p>
            <a:pPr marL="0" indent="0" algn="just">
              <a:buNone/>
            </a:pPr>
            <a:endParaRPr lang="pt-BR" sz="6400" dirty="0">
              <a:solidFill>
                <a:schemeClr val="bg1"/>
              </a:solidFill>
            </a:endParaRPr>
          </a:p>
          <a:p>
            <a:pPr marL="0" indent="0" algn="just">
              <a:buNone/>
            </a:pPr>
            <a:endParaRPr lang="pt-BR" sz="64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943183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7200" dirty="0" smtClean="0">
                <a:solidFill>
                  <a:schemeClr val="bg1"/>
                </a:solidFill>
              </a:rPr>
              <a:t>Características Onda 5</a:t>
            </a:r>
          </a:p>
          <a:p>
            <a:pPr marL="0" indent="0" algn="just">
              <a:buNone/>
            </a:pPr>
            <a:endParaRPr lang="pt-BR" sz="7200" dirty="0">
              <a:solidFill>
                <a:schemeClr val="bg1"/>
              </a:solidFill>
            </a:endParaRPr>
          </a:p>
          <a:p>
            <a:pPr marL="0" indent="0" algn="just">
              <a:buNone/>
            </a:pPr>
            <a:r>
              <a:rPr lang="pt-BR" sz="7200" dirty="0" smtClean="0">
                <a:solidFill>
                  <a:schemeClr val="bg1"/>
                </a:solidFill>
              </a:rPr>
              <a:t>Exemplo da Onda 5 (Ibovespa):</a:t>
            </a: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r>
              <a:rPr lang="pt-BR" sz="7200" dirty="0" smtClean="0">
                <a:solidFill>
                  <a:schemeClr val="bg1"/>
                </a:solidFill>
              </a:rPr>
              <a:t> </a:t>
            </a:r>
          </a:p>
          <a:p>
            <a:pPr marL="0" indent="0" algn="just">
              <a:buNone/>
            </a:pPr>
            <a:endParaRPr lang="pt-BR" sz="6400" dirty="0">
              <a:solidFill>
                <a:schemeClr val="bg1"/>
              </a:solidFill>
            </a:endParaRPr>
          </a:p>
          <a:p>
            <a:pPr marL="0" indent="0" algn="just">
              <a:buNone/>
            </a:pPr>
            <a:endParaRPr lang="pt-BR" sz="64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4" name="Imagem 3"/>
          <p:cNvPicPr>
            <a:picLocks noChangeAspect="1"/>
          </p:cNvPicPr>
          <p:nvPr/>
        </p:nvPicPr>
        <p:blipFill>
          <a:blip r:embed="rId2"/>
          <a:stretch>
            <a:fillRect/>
          </a:stretch>
        </p:blipFill>
        <p:spPr>
          <a:xfrm>
            <a:off x="838200" y="2095500"/>
            <a:ext cx="10058400" cy="4483374"/>
          </a:xfrm>
          <a:prstGeom prst="rect">
            <a:avLst/>
          </a:prstGeom>
        </p:spPr>
      </p:pic>
    </p:spTree>
    <p:extLst>
      <p:ext uri="{BB962C8B-B14F-4D97-AF65-F5344CB8AC3E}">
        <p14:creationId xmlns:p14="http://schemas.microsoft.com/office/powerpoint/2010/main" val="4117652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7200" dirty="0" smtClean="0">
                <a:solidFill>
                  <a:schemeClr val="bg1"/>
                </a:solidFill>
              </a:rPr>
              <a:t>Características Ondas ABC</a:t>
            </a:r>
          </a:p>
          <a:p>
            <a:pPr marL="0" indent="0" algn="just">
              <a:buNone/>
            </a:pPr>
            <a:endParaRPr lang="pt-BR" sz="7200" dirty="0">
              <a:solidFill>
                <a:schemeClr val="bg1"/>
              </a:solidFill>
            </a:endParaRPr>
          </a:p>
          <a:p>
            <a:pPr marL="0" indent="0" algn="just">
              <a:buNone/>
            </a:pPr>
            <a:r>
              <a:rPr lang="pt-BR" sz="7200" dirty="0" smtClean="0">
                <a:solidFill>
                  <a:schemeClr val="bg1"/>
                </a:solidFill>
              </a:rPr>
              <a:t>As ondas corretivas ABC reagirão inversamente ao movimentos das ondas 12345 no máximo até o limite do início da onda que originou o ciclo 12345 em questão. Contudo o cenário ABC é improvável sendo mais provável as ondas 12345 que nem no ciclo de alta.</a:t>
            </a:r>
          </a:p>
          <a:p>
            <a:pPr marL="0" indent="0" algn="just">
              <a:buNone/>
            </a:pPr>
            <a:endParaRPr lang="pt-BR" sz="7200" dirty="0">
              <a:solidFill>
                <a:schemeClr val="bg1"/>
              </a:solidFill>
            </a:endParaRPr>
          </a:p>
          <a:p>
            <a:pPr marL="0" indent="0" algn="just">
              <a:buNone/>
            </a:pPr>
            <a:r>
              <a:rPr lang="pt-BR" sz="7200" dirty="0" smtClean="0">
                <a:solidFill>
                  <a:schemeClr val="bg1"/>
                </a:solidFill>
              </a:rPr>
              <a:t>Para caracterizar a onda C do ciclo de baixa é necessário que esta onda não ultrapasse o fundo da onda 1 do ciclo de alta que antecedeu o de baixa.</a:t>
            </a:r>
          </a:p>
          <a:p>
            <a:pPr marL="0" indent="0" algn="just">
              <a:buNone/>
            </a:pPr>
            <a:endParaRPr lang="pt-BR" sz="7200" dirty="0">
              <a:solidFill>
                <a:schemeClr val="bg1"/>
              </a:solidFill>
            </a:endParaRPr>
          </a:p>
          <a:p>
            <a:pPr marL="0" indent="0" algn="just">
              <a:buNone/>
            </a:pPr>
            <a:r>
              <a:rPr lang="pt-BR" sz="7200" dirty="0" smtClean="0">
                <a:solidFill>
                  <a:schemeClr val="bg1"/>
                </a:solidFill>
              </a:rPr>
              <a:t>Para que haja a formação do ABC a onda C do ciclo de baixa precisa o vértice da onda A que seria a última do ciclo 12345 e a onda B precisa se encaixar entre a onda 2 do ciclo de baixa e a onda 5 do ciclo de alta anterior. </a:t>
            </a: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r>
              <a:rPr lang="pt-BR" sz="7200" dirty="0" smtClean="0">
                <a:solidFill>
                  <a:schemeClr val="bg1"/>
                </a:solidFill>
              </a:rPr>
              <a:t> </a:t>
            </a:r>
          </a:p>
          <a:p>
            <a:pPr marL="0" indent="0" algn="just">
              <a:buNone/>
            </a:pPr>
            <a:endParaRPr lang="pt-BR" sz="6400" dirty="0">
              <a:solidFill>
                <a:schemeClr val="bg1"/>
              </a:solidFill>
            </a:endParaRPr>
          </a:p>
          <a:p>
            <a:pPr marL="0" indent="0" algn="just">
              <a:buNone/>
            </a:pPr>
            <a:endParaRPr lang="pt-BR" sz="64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pic>
        <p:nvPicPr>
          <p:cNvPr id="5" name="Imagem 4"/>
          <p:cNvPicPr>
            <a:picLocks noChangeAspect="1"/>
          </p:cNvPicPr>
          <p:nvPr/>
        </p:nvPicPr>
        <p:blipFill>
          <a:blip r:embed="rId2"/>
          <a:stretch>
            <a:fillRect/>
          </a:stretch>
        </p:blipFill>
        <p:spPr>
          <a:xfrm>
            <a:off x="3657601" y="4349750"/>
            <a:ext cx="4546600" cy="2254250"/>
          </a:xfrm>
          <a:prstGeom prst="rect">
            <a:avLst/>
          </a:prstGeom>
        </p:spPr>
      </p:pic>
    </p:spTree>
    <p:extLst>
      <p:ext uri="{BB962C8B-B14F-4D97-AF65-F5344CB8AC3E}">
        <p14:creationId xmlns:p14="http://schemas.microsoft.com/office/powerpoint/2010/main" val="2233373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69"/>
            <a:ext cx="10515600" cy="926317"/>
          </a:xfrm>
        </p:spPr>
        <p:txBody>
          <a:bodyPr/>
          <a:lstStyle/>
          <a:p>
            <a:pPr algn="ctr"/>
            <a:r>
              <a:rPr lang="pt-BR" dirty="0" smtClean="0">
                <a:solidFill>
                  <a:schemeClr val="bg1"/>
                </a:solidFill>
              </a:rPr>
              <a:t>CONCLUSÃO ONDAS DE ELLIOT</a:t>
            </a:r>
            <a:endParaRPr lang="pt-BR" dirty="0">
              <a:solidFill>
                <a:schemeClr val="bg1"/>
              </a:solidFill>
            </a:endParaRPr>
          </a:p>
        </p:txBody>
      </p:sp>
      <p:sp>
        <p:nvSpPr>
          <p:cNvPr id="3" name="Espaço Reservado para Conteúdo 2"/>
          <p:cNvSpPr>
            <a:spLocks noGrp="1"/>
          </p:cNvSpPr>
          <p:nvPr>
            <p:ph idx="1"/>
          </p:nvPr>
        </p:nvSpPr>
        <p:spPr>
          <a:xfrm>
            <a:off x="838200" y="859708"/>
            <a:ext cx="10515600" cy="5322151"/>
          </a:xfrm>
        </p:spPr>
        <p:txBody>
          <a:bodyPr>
            <a:normAutofit fontScale="25000" lnSpcReduction="20000"/>
          </a:bodyPr>
          <a:lstStyle/>
          <a:p>
            <a:pPr marL="0" indent="0" algn="just">
              <a:buNone/>
            </a:pPr>
            <a:r>
              <a:rPr lang="pt-BR" sz="2600" dirty="0" smtClean="0">
                <a:solidFill>
                  <a:schemeClr val="bg1"/>
                </a:solidFill>
              </a:rPr>
              <a:t> </a:t>
            </a:r>
          </a:p>
          <a:p>
            <a:pPr marL="0" indent="0" algn="just">
              <a:buNone/>
            </a:pPr>
            <a:r>
              <a:rPr lang="pt-BR" sz="7200" dirty="0" smtClean="0">
                <a:solidFill>
                  <a:schemeClr val="bg1"/>
                </a:solidFill>
              </a:rPr>
              <a:t>Segundo as ondas de </a:t>
            </a:r>
            <a:r>
              <a:rPr lang="pt-BR" sz="7200" dirty="0" err="1" smtClean="0">
                <a:solidFill>
                  <a:schemeClr val="bg1"/>
                </a:solidFill>
              </a:rPr>
              <a:t>elliot</a:t>
            </a:r>
            <a:r>
              <a:rPr lang="pt-BR" sz="7200" dirty="0" smtClean="0">
                <a:solidFill>
                  <a:schemeClr val="bg1"/>
                </a:solidFill>
              </a:rPr>
              <a:t> para realizar uma operação de compra ou venda é necessário:</a:t>
            </a:r>
          </a:p>
          <a:p>
            <a:pPr marL="0" indent="0" algn="just">
              <a:buNone/>
            </a:pPr>
            <a:endParaRPr lang="pt-BR" sz="7200" dirty="0" smtClean="0">
              <a:solidFill>
                <a:schemeClr val="bg1"/>
              </a:solidFill>
            </a:endParaRPr>
          </a:p>
          <a:p>
            <a:pPr marL="0" indent="0" algn="just">
              <a:buNone/>
            </a:pPr>
            <a:r>
              <a:rPr lang="pt-BR" sz="7200" dirty="0" smtClean="0">
                <a:solidFill>
                  <a:schemeClr val="bg1"/>
                </a:solidFill>
              </a:rPr>
              <a:t>- Preço atingir a região de </a:t>
            </a:r>
            <a:r>
              <a:rPr lang="pt-BR" sz="7200" dirty="0" err="1" smtClean="0">
                <a:solidFill>
                  <a:schemeClr val="bg1"/>
                </a:solidFill>
              </a:rPr>
              <a:t>fibonacci</a:t>
            </a: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r>
              <a:rPr lang="pt-BR" sz="7200" dirty="0" smtClean="0">
                <a:solidFill>
                  <a:schemeClr val="bg1"/>
                </a:solidFill>
              </a:rPr>
              <a:t>- Divergência em algum dos três indicadores, IFR 7 dias, </a:t>
            </a:r>
            <a:r>
              <a:rPr lang="pt-BR" sz="7200" dirty="0" err="1" smtClean="0">
                <a:solidFill>
                  <a:schemeClr val="bg1"/>
                </a:solidFill>
              </a:rPr>
              <a:t>PriceOscillator</a:t>
            </a:r>
            <a:r>
              <a:rPr lang="pt-BR" sz="7200" dirty="0" smtClean="0">
                <a:solidFill>
                  <a:schemeClr val="bg1"/>
                </a:solidFill>
              </a:rPr>
              <a:t> 5 e 17 ou MACD 12 e 26 </a:t>
            </a:r>
          </a:p>
          <a:p>
            <a:pPr marL="0" indent="0" algn="just">
              <a:buNone/>
            </a:pPr>
            <a:endParaRPr lang="pt-BR" sz="7200" dirty="0">
              <a:solidFill>
                <a:schemeClr val="bg1"/>
              </a:solidFill>
            </a:endParaRPr>
          </a:p>
          <a:p>
            <a:pPr algn="just">
              <a:buFontTx/>
              <a:buChar char="-"/>
            </a:pPr>
            <a:r>
              <a:rPr lang="pt-BR" sz="7200" dirty="0" smtClean="0">
                <a:solidFill>
                  <a:schemeClr val="bg1"/>
                </a:solidFill>
              </a:rPr>
              <a:t>Formação de um </a:t>
            </a:r>
            <a:r>
              <a:rPr lang="pt-BR" sz="7200" dirty="0" err="1" smtClean="0">
                <a:solidFill>
                  <a:schemeClr val="bg1"/>
                </a:solidFill>
              </a:rPr>
              <a:t>zigue</a:t>
            </a:r>
            <a:r>
              <a:rPr lang="pt-BR" sz="7200" dirty="0" smtClean="0">
                <a:solidFill>
                  <a:schemeClr val="bg1"/>
                </a:solidFill>
              </a:rPr>
              <a:t> </a:t>
            </a:r>
            <a:r>
              <a:rPr lang="pt-BR" sz="7200" dirty="0" err="1" smtClean="0">
                <a:solidFill>
                  <a:schemeClr val="bg1"/>
                </a:solidFill>
              </a:rPr>
              <a:t>zague</a:t>
            </a:r>
            <a:r>
              <a:rPr lang="pt-BR" sz="7200" dirty="0" smtClean="0">
                <a:solidFill>
                  <a:schemeClr val="bg1"/>
                </a:solidFill>
              </a:rPr>
              <a:t> no sentido oposto</a:t>
            </a:r>
          </a:p>
          <a:p>
            <a:pPr algn="just">
              <a:buFontTx/>
              <a:buChar char="-"/>
            </a:pPr>
            <a:endParaRPr lang="pt-BR" sz="7200" dirty="0">
              <a:solidFill>
                <a:schemeClr val="bg1"/>
              </a:solidFill>
            </a:endParaRPr>
          </a:p>
          <a:p>
            <a:pPr algn="just">
              <a:buFontTx/>
              <a:buChar char="-"/>
            </a:pPr>
            <a:r>
              <a:rPr lang="pt-BR" sz="7200" dirty="0" smtClean="0">
                <a:solidFill>
                  <a:schemeClr val="bg1"/>
                </a:solidFill>
              </a:rPr>
              <a:t>É aconselhável também a entrada da operação no início da onda 3, tanto no ciclo de alta (compra) quanto de baixa (venda) e executar sua saída no final da onda 5, ou usar como stop </a:t>
            </a:r>
            <a:r>
              <a:rPr lang="pt-BR" sz="7200" dirty="0" err="1" smtClean="0">
                <a:solidFill>
                  <a:schemeClr val="bg1"/>
                </a:solidFill>
              </a:rPr>
              <a:t>loss</a:t>
            </a:r>
            <a:r>
              <a:rPr lang="pt-BR" sz="7200" dirty="0" smtClean="0">
                <a:solidFill>
                  <a:schemeClr val="bg1"/>
                </a:solidFill>
              </a:rPr>
              <a:t> caso haja o rompimento do vértice da onda 1 (ciclo de alta) ou do fundo da onda 1 (ciclo de baixa).</a:t>
            </a:r>
          </a:p>
          <a:p>
            <a:pPr algn="just">
              <a:buFontTx/>
              <a:buChar char="-"/>
            </a:pPr>
            <a:endParaRPr lang="pt-BR" sz="7200" dirty="0">
              <a:solidFill>
                <a:schemeClr val="bg1"/>
              </a:solidFill>
            </a:endParaRPr>
          </a:p>
          <a:p>
            <a:pPr algn="just">
              <a:buFontTx/>
              <a:buChar char="-"/>
            </a:pPr>
            <a:r>
              <a:rPr lang="pt-BR" sz="7200" dirty="0" smtClean="0">
                <a:solidFill>
                  <a:schemeClr val="bg1"/>
                </a:solidFill>
              </a:rPr>
              <a:t>Só arrisque uma entrada (de compra ou venda) em um ativo se o índice Ibovespa estiver fortes indícios de início da onda 3.</a:t>
            </a:r>
          </a:p>
          <a:p>
            <a:pPr algn="just">
              <a:buFontTx/>
              <a:buChar char="-"/>
            </a:pPr>
            <a:endParaRPr lang="pt-BR" sz="7200" dirty="0">
              <a:solidFill>
                <a:schemeClr val="bg1"/>
              </a:solidFill>
            </a:endParaRPr>
          </a:p>
          <a:p>
            <a:pPr algn="just">
              <a:buFontTx/>
              <a:buChar char="-"/>
            </a:pPr>
            <a:r>
              <a:rPr lang="pt-BR" sz="7200" dirty="0" smtClean="0">
                <a:solidFill>
                  <a:schemeClr val="bg1"/>
                </a:solidFill>
              </a:rPr>
              <a:t>Procurar arriscar entradas somente se o provável futuro da ação estiver de acordo com o Ibovespa</a:t>
            </a:r>
          </a:p>
          <a:p>
            <a:pPr algn="just">
              <a:buFontTx/>
              <a:buChar char="-"/>
            </a:pPr>
            <a:endParaRPr lang="pt-BR" sz="7200" dirty="0">
              <a:solidFill>
                <a:schemeClr val="bg1"/>
              </a:solidFill>
            </a:endParaRPr>
          </a:p>
          <a:p>
            <a:pPr algn="just">
              <a:buFontTx/>
              <a:buChar char="-"/>
            </a:pPr>
            <a:r>
              <a:rPr lang="pt-BR" sz="7200" dirty="0" smtClean="0">
                <a:solidFill>
                  <a:schemeClr val="bg1"/>
                </a:solidFill>
              </a:rPr>
              <a:t>Evitar compras quando o Ibovespa estiver terminando o ciclo de alta, assim como evitar vendas se o Ibovespa estiver terminando o ciclo </a:t>
            </a:r>
            <a:r>
              <a:rPr lang="pt-BR" sz="7200" smtClean="0">
                <a:solidFill>
                  <a:schemeClr val="bg1"/>
                </a:solidFill>
              </a:rPr>
              <a:t>de baixa.</a:t>
            </a:r>
            <a:endParaRPr lang="pt-BR" sz="7200" dirty="0" smtClean="0">
              <a:solidFill>
                <a:schemeClr val="bg1"/>
              </a:solidFill>
            </a:endParaRPr>
          </a:p>
          <a:p>
            <a:pPr algn="just">
              <a:buFontTx/>
              <a:buChar char="-"/>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7200" dirty="0">
              <a:solidFill>
                <a:schemeClr val="bg1"/>
              </a:solidFill>
            </a:endParaRPr>
          </a:p>
          <a:p>
            <a:pPr marL="0" indent="0" algn="just">
              <a:buNone/>
            </a:pPr>
            <a:r>
              <a:rPr lang="pt-BR" sz="7200" dirty="0" smtClean="0">
                <a:solidFill>
                  <a:schemeClr val="bg1"/>
                </a:solidFill>
              </a:rPr>
              <a:t> </a:t>
            </a:r>
          </a:p>
          <a:p>
            <a:pPr marL="0" indent="0" algn="just">
              <a:buNone/>
            </a:pPr>
            <a:endParaRPr lang="pt-BR" sz="6400" dirty="0">
              <a:solidFill>
                <a:schemeClr val="bg1"/>
              </a:solidFill>
            </a:endParaRPr>
          </a:p>
          <a:p>
            <a:pPr marL="0" indent="0" algn="just">
              <a:buNone/>
            </a:pPr>
            <a:endParaRPr lang="pt-BR" sz="6400" dirty="0" smtClean="0">
              <a:solidFill>
                <a:schemeClr val="bg1"/>
              </a:solidFill>
            </a:endParaRPr>
          </a:p>
          <a:p>
            <a:pPr marL="0" indent="0" algn="just">
              <a:buNone/>
            </a:pPr>
            <a:endParaRPr lang="pt-BR" sz="7200" dirty="0">
              <a:solidFill>
                <a:schemeClr val="bg1"/>
              </a:solidFill>
            </a:endParaRPr>
          </a:p>
          <a:p>
            <a:pPr marL="0" indent="0" algn="just">
              <a:buNone/>
            </a:pPr>
            <a:endParaRPr lang="pt-BR" sz="72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a:solidFill>
                <a:schemeClr val="bg1"/>
              </a:solidFill>
            </a:endParaRPr>
          </a:p>
          <a:p>
            <a:pPr marL="0" indent="0" algn="just">
              <a:buNone/>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3300" dirty="0" smtClean="0">
              <a:solidFill>
                <a:schemeClr val="bg1"/>
              </a:solidFill>
            </a:endParaRPr>
          </a:p>
          <a:p>
            <a:pPr algn="just">
              <a:buFontTx/>
              <a:buChar char="-"/>
            </a:pPr>
            <a:endParaRPr lang="pt-BR" sz="3300" dirty="0">
              <a:solidFill>
                <a:schemeClr val="bg1"/>
              </a:solidFill>
            </a:endParaRPr>
          </a:p>
          <a:p>
            <a:pPr marL="0" indent="0" algn="just">
              <a:buNone/>
            </a:pPr>
            <a:endParaRPr lang="pt-BR" sz="3300" dirty="0" smtClean="0">
              <a:solidFill>
                <a:schemeClr val="bg1"/>
              </a:solidFill>
            </a:endParaRPr>
          </a:p>
          <a:p>
            <a:pPr marL="0" indent="0" algn="just">
              <a:buNone/>
            </a:pPr>
            <a:endParaRPr lang="pt-BR" sz="2900" dirty="0">
              <a:solidFill>
                <a:schemeClr val="bg1"/>
              </a:solidFill>
            </a:endParaRPr>
          </a:p>
          <a:p>
            <a:pPr marL="0" indent="0" algn="just">
              <a:buNone/>
            </a:pPr>
            <a:endParaRPr lang="pt-BR" sz="21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r>
              <a:rPr lang="pt-BR" sz="1800" dirty="0" smtClean="0">
                <a:solidFill>
                  <a:schemeClr val="bg1"/>
                </a:solidFill>
              </a:rPr>
              <a:t>                           </a:t>
            </a:r>
          </a:p>
          <a:p>
            <a:pPr algn="just"/>
            <a:endParaRPr lang="pt-BR" sz="1800" dirty="0" smtClean="0">
              <a:solidFill>
                <a:schemeClr val="bg1"/>
              </a:solidFill>
            </a:endParaRPr>
          </a:p>
          <a:p>
            <a:pPr marL="0" indent="0" algn="just">
              <a:buNone/>
            </a:pPr>
            <a:endParaRPr lang="pt-BR" sz="1800" dirty="0">
              <a:solidFill>
                <a:schemeClr val="bg1"/>
              </a:solidFill>
            </a:endParaRPr>
          </a:p>
          <a:p>
            <a:pPr algn="just"/>
            <a:endParaRPr lang="pt-BR" sz="1800" dirty="0">
              <a:solidFill>
                <a:schemeClr val="bg1"/>
              </a:solidFill>
            </a:endParaRPr>
          </a:p>
          <a:p>
            <a:pPr marL="0" indent="0" algn="just">
              <a:buNone/>
            </a:pPr>
            <a:endParaRPr lang="pt-BR" sz="1800" dirty="0" smtClean="0">
              <a:solidFill>
                <a:schemeClr val="bg1"/>
              </a:solidFill>
              <a:latin typeface="Roboto"/>
            </a:endParaRPr>
          </a:p>
          <a:p>
            <a:pPr marL="0" indent="0" algn="just">
              <a:buNone/>
            </a:pPr>
            <a:endParaRPr lang="pt-BR" sz="1800" dirty="0">
              <a:solidFill>
                <a:schemeClr val="bg1"/>
              </a:solidFill>
              <a:latin typeface="Roboto"/>
            </a:endParaRPr>
          </a:p>
          <a:p>
            <a:pPr algn="just"/>
            <a:endParaRPr lang="pt-BR" sz="1800" dirty="0" smtClean="0">
              <a:solidFill>
                <a:schemeClr val="bg1"/>
              </a:solidFill>
            </a:endParaRPr>
          </a:p>
          <a:p>
            <a:pPr marL="0" indent="0" algn="just">
              <a:buNone/>
            </a:pPr>
            <a:endParaRPr lang="pt-BR" sz="2000" dirty="0" smtClean="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2200" dirty="0" smtClean="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800" dirty="0">
              <a:solidFill>
                <a:schemeClr val="bg1"/>
              </a:solidFill>
            </a:endParaRPr>
          </a:p>
          <a:p>
            <a:pPr algn="just"/>
            <a:endParaRPr lang="pt-BR" sz="1800" dirty="0" smtClean="0">
              <a:solidFill>
                <a:schemeClr val="bg1"/>
              </a:solidFill>
            </a:endParaRPr>
          </a:p>
          <a:p>
            <a:pPr algn="just"/>
            <a:endParaRPr lang="pt-BR" sz="1800" dirty="0">
              <a:solidFill>
                <a:schemeClr val="bg1"/>
              </a:solidFill>
            </a:endParaRPr>
          </a:p>
          <a:p>
            <a:pPr algn="just"/>
            <a:endParaRPr lang="pt-BR" sz="1800" dirty="0">
              <a:solidFill>
                <a:schemeClr val="bg1"/>
              </a:solidFill>
            </a:endParaRPr>
          </a:p>
        </p:txBody>
      </p:sp>
    </p:spTree>
    <p:extLst>
      <p:ext uri="{BB962C8B-B14F-4D97-AF65-F5344CB8AC3E}">
        <p14:creationId xmlns:p14="http://schemas.microsoft.com/office/powerpoint/2010/main" val="196088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a:xfrm>
            <a:off x="838200" y="1690688"/>
            <a:ext cx="10515600" cy="4351338"/>
          </a:xfrm>
        </p:spPr>
        <p:txBody>
          <a:bodyPr>
            <a:normAutofit/>
          </a:bodyPr>
          <a:lstStyle/>
          <a:p>
            <a:r>
              <a:rPr lang="pt-BR" sz="2000" dirty="0" smtClean="0">
                <a:solidFill>
                  <a:schemeClr val="bg1"/>
                </a:solidFill>
              </a:rPr>
              <a:t>As Três Fases de Mercados as de altas e baixas Primárias. </a:t>
            </a:r>
          </a:p>
          <a:p>
            <a:endParaRPr lang="pt-BR" sz="2000" dirty="0">
              <a:solidFill>
                <a:schemeClr val="bg1"/>
              </a:solidFill>
            </a:endParaRPr>
          </a:p>
          <a:p>
            <a:r>
              <a:rPr lang="pt-BR" sz="2000" dirty="0" smtClean="0">
                <a:solidFill>
                  <a:schemeClr val="bg1"/>
                </a:solidFill>
              </a:rPr>
              <a:t>Segundo esse teoria o mercado se movimenta em três fases tanto na alta quanto na baixa chamada de “Alta Primária ou Baixa Primária.</a:t>
            </a:r>
          </a:p>
          <a:p>
            <a:endParaRPr lang="pt-BR" sz="2000" dirty="0">
              <a:solidFill>
                <a:schemeClr val="bg1"/>
              </a:solidFill>
            </a:endParaRPr>
          </a:p>
          <a:p>
            <a:pPr algn="just"/>
            <a:r>
              <a:rPr lang="pt-BR" sz="2000" dirty="0" smtClean="0">
                <a:solidFill>
                  <a:schemeClr val="bg1"/>
                </a:solidFill>
              </a:rPr>
              <a:t>Um mercado em alta primária está definido como um avanço contínuo de longo prazo com as condições melhores empresariais de um país ou do mundo, aumentando a especulação e a demanda para ações. Um mercado em baixa primária está definido como um declínio contínuo de longo prazo marcado por condições empresariais em deterioração ou alta de juros e diminuição </a:t>
            </a:r>
            <a:r>
              <a:rPr lang="pt-BR" sz="2000" dirty="0" err="1" smtClean="0">
                <a:solidFill>
                  <a:schemeClr val="bg1"/>
                </a:solidFill>
              </a:rPr>
              <a:t>subseqüente</a:t>
            </a:r>
            <a:r>
              <a:rPr lang="pt-BR" sz="2000" dirty="0" smtClean="0">
                <a:solidFill>
                  <a:schemeClr val="bg1"/>
                </a:solidFill>
              </a:rPr>
              <a:t> da demanda por ações. Em mercados em alta primária e mercados em baixa primária, haverá movimentos secundários que correm contra a tendência principal.</a:t>
            </a:r>
          </a:p>
          <a:p>
            <a:pPr algn="just"/>
            <a:endParaRPr lang="pt-BR" sz="1800" dirty="0"/>
          </a:p>
          <a:p>
            <a:pPr algn="just"/>
            <a:endParaRPr lang="pt-BR" sz="1800" dirty="0"/>
          </a:p>
        </p:txBody>
      </p:sp>
    </p:spTree>
    <p:extLst>
      <p:ext uri="{BB962C8B-B14F-4D97-AF65-F5344CB8AC3E}">
        <p14:creationId xmlns:p14="http://schemas.microsoft.com/office/powerpoint/2010/main" val="6625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p:txBody>
          <a:bodyPr>
            <a:noAutofit/>
          </a:bodyPr>
          <a:lstStyle/>
          <a:p>
            <a:r>
              <a:rPr lang="pt-BR" sz="1800" dirty="0" smtClean="0">
                <a:solidFill>
                  <a:schemeClr val="bg1"/>
                </a:solidFill>
              </a:rPr>
              <a:t>Mercado em alta primária - Fase 1 – Acumulação</a:t>
            </a:r>
          </a:p>
          <a:p>
            <a:endParaRPr lang="pt-BR" sz="1800" dirty="0">
              <a:solidFill>
                <a:schemeClr val="bg1"/>
              </a:solidFill>
            </a:endParaRPr>
          </a:p>
          <a:p>
            <a:pPr algn="just"/>
            <a:r>
              <a:rPr lang="pt-BR" sz="1800" dirty="0">
                <a:solidFill>
                  <a:schemeClr val="bg1"/>
                </a:solidFill>
              </a:rPr>
              <a:t>A</a:t>
            </a:r>
            <a:r>
              <a:rPr lang="pt-BR" sz="1800" dirty="0" smtClean="0">
                <a:solidFill>
                  <a:schemeClr val="bg1"/>
                </a:solidFill>
              </a:rPr>
              <a:t> primeira fase de um mercado em alta era mais amplamente indistinguível da última reação de um mercado em baixa. Um pessimismo excessivo indica o término do mercado em baixa. É um período que os out </a:t>
            </a:r>
            <a:r>
              <a:rPr lang="pt-BR" sz="1800" dirty="0" err="1" smtClean="0">
                <a:solidFill>
                  <a:schemeClr val="bg1"/>
                </a:solidFill>
              </a:rPr>
              <a:t>out</a:t>
            </a:r>
            <a:r>
              <a:rPr lang="pt-BR" sz="1800" dirty="0" smtClean="0">
                <a:solidFill>
                  <a:schemeClr val="bg1"/>
                </a:solidFill>
              </a:rPr>
              <a:t> </a:t>
            </a:r>
            <a:r>
              <a:rPr lang="pt-BR" sz="1800" dirty="0" err="1" smtClean="0">
                <a:solidFill>
                  <a:schemeClr val="bg1"/>
                </a:solidFill>
              </a:rPr>
              <a:t>sides</a:t>
            </a:r>
            <a:r>
              <a:rPr lang="pt-BR" sz="1800" dirty="0" smtClean="0">
                <a:solidFill>
                  <a:schemeClr val="bg1"/>
                </a:solidFill>
              </a:rPr>
              <a:t> vendem suas posições, as notícias são as piores e junto vem os relatórios de grandes bancos e a televisão fala... A bolsa caiu novamente, especialistas recomendam cautela ao investir no mercado de ações eles recomendam compra de dólar e aplicação em fundos de renda fixa. Porém, é nesta fase que o dinheiro inteligente ou esperto começa a entrar no mercado de ações. Esta é a fase do mercado quando os </a:t>
            </a:r>
            <a:r>
              <a:rPr lang="pt-BR" sz="1800" dirty="0" err="1" smtClean="0">
                <a:solidFill>
                  <a:schemeClr val="bg1"/>
                </a:solidFill>
              </a:rPr>
              <a:t>insider’s</a:t>
            </a:r>
            <a:r>
              <a:rPr lang="pt-BR" sz="1800" dirty="0" smtClean="0">
                <a:solidFill>
                  <a:schemeClr val="bg1"/>
                </a:solidFill>
              </a:rPr>
              <a:t> sabem que os preços chegaram ao fundo do poço. Nessa fase as ações estão baratas, mas ninguém parece querê-las</a:t>
            </a:r>
          </a:p>
          <a:p>
            <a:pPr algn="just"/>
            <a:endParaRPr lang="pt-BR" sz="1800" dirty="0">
              <a:solidFill>
                <a:schemeClr val="bg1"/>
              </a:solidFill>
            </a:endParaRPr>
          </a:p>
          <a:p>
            <a:pPr algn="just"/>
            <a:r>
              <a:rPr lang="pt-BR" sz="1800" dirty="0" smtClean="0">
                <a:solidFill>
                  <a:schemeClr val="bg1"/>
                </a:solidFill>
              </a:rPr>
              <a:t>Nesta primeira fase de um mercado em alta, ações começam a achar um fundo e timidamente começam a subir. Quando o mercado começa a subir, existe ainda uma descrença muito grande que alta começou. Depois dos primeiros topos os “Ursos” ainda proclamam que o mercado em baixa não terminou. Está é a fase que a análise tem que ser cuidadosa para determinar se é uma reação ou mudança de direção. Se não for um movimento secundário, então os fundos serão ascendentes, o volume fecha e a fase de alta começará</a:t>
            </a:r>
            <a:endParaRPr lang="pt-BR" sz="1800" dirty="0">
              <a:solidFill>
                <a:schemeClr val="bg1"/>
              </a:solidFill>
            </a:endParaRPr>
          </a:p>
        </p:txBody>
      </p:sp>
    </p:spTree>
    <p:extLst>
      <p:ext uri="{BB962C8B-B14F-4D97-AF65-F5344CB8AC3E}">
        <p14:creationId xmlns:p14="http://schemas.microsoft.com/office/powerpoint/2010/main" val="256086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bg1"/>
                </a:solidFill>
              </a:rPr>
              <a:t>Teoria de DOW</a:t>
            </a:r>
            <a:endParaRPr lang="pt-BR" dirty="0">
              <a:solidFill>
                <a:schemeClr val="bg1"/>
              </a:solidFill>
            </a:endParaRPr>
          </a:p>
        </p:txBody>
      </p:sp>
      <p:sp>
        <p:nvSpPr>
          <p:cNvPr id="3" name="Espaço Reservado para Conteúdo 2"/>
          <p:cNvSpPr>
            <a:spLocks noGrp="1"/>
          </p:cNvSpPr>
          <p:nvPr>
            <p:ph idx="1"/>
          </p:nvPr>
        </p:nvSpPr>
        <p:spPr>
          <a:xfrm>
            <a:off x="838200" y="1490774"/>
            <a:ext cx="10515600" cy="4351338"/>
          </a:xfrm>
        </p:spPr>
        <p:txBody>
          <a:bodyPr/>
          <a:lstStyle/>
          <a:p>
            <a:r>
              <a:rPr lang="pt-BR" dirty="0" smtClean="0">
                <a:solidFill>
                  <a:schemeClr val="bg1"/>
                </a:solidFill>
              </a:rPr>
              <a:t>Mercado em alta primária - Fase 1 - Acumulação.</a:t>
            </a:r>
          </a:p>
          <a:p>
            <a:r>
              <a:rPr lang="pt-BR" sz="1600" dirty="0" smtClean="0">
                <a:solidFill>
                  <a:schemeClr val="bg1"/>
                </a:solidFill>
              </a:rPr>
              <a:t>Após um forte movimento de baixa, topos e fundos passam a ser ascendentes, ou seja, se situam em níveis maiores de preço conforme destacado em amarelo. </a:t>
            </a:r>
            <a:endParaRPr lang="pt-BR" sz="1600" dirty="0">
              <a:solidFill>
                <a:schemeClr val="bg1"/>
              </a:solidFill>
            </a:endParaRPr>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46" y="2767551"/>
            <a:ext cx="9350061" cy="3615597"/>
          </a:xfrm>
          <a:prstGeom prst="rect">
            <a:avLst/>
          </a:prstGeom>
        </p:spPr>
      </p:pic>
    </p:spTree>
    <p:extLst>
      <p:ext uri="{BB962C8B-B14F-4D97-AF65-F5344CB8AC3E}">
        <p14:creationId xmlns:p14="http://schemas.microsoft.com/office/powerpoint/2010/main" val="81902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chemeClr val="bg1"/>
                </a:solidFill>
              </a:rPr>
              <a:t>Teoria de DOW</a:t>
            </a:r>
          </a:p>
        </p:txBody>
      </p:sp>
      <p:sp>
        <p:nvSpPr>
          <p:cNvPr id="3" name="Espaço Reservado para Conteúdo 2"/>
          <p:cNvSpPr>
            <a:spLocks noGrp="1"/>
          </p:cNvSpPr>
          <p:nvPr>
            <p:ph idx="1"/>
          </p:nvPr>
        </p:nvSpPr>
        <p:spPr/>
        <p:txBody>
          <a:bodyPr/>
          <a:lstStyle/>
          <a:p>
            <a:pPr lvl="0"/>
            <a:r>
              <a:rPr lang="pt-BR" dirty="0">
                <a:solidFill>
                  <a:schemeClr val="bg1"/>
                </a:solidFill>
              </a:rPr>
              <a:t>Mercado em alta primária - Fase </a:t>
            </a:r>
            <a:r>
              <a:rPr lang="pt-BR" dirty="0" smtClean="0">
                <a:solidFill>
                  <a:schemeClr val="bg1"/>
                </a:solidFill>
              </a:rPr>
              <a:t>2 – Forte Movimenta de Alta.</a:t>
            </a:r>
            <a:endParaRPr lang="pt-BR" dirty="0">
              <a:solidFill>
                <a:schemeClr val="bg1"/>
              </a:solidFill>
            </a:endParaRPr>
          </a:p>
          <a:p>
            <a:r>
              <a:rPr lang="pt-BR" sz="1600" dirty="0" smtClean="0">
                <a:solidFill>
                  <a:schemeClr val="bg1"/>
                </a:solidFill>
              </a:rPr>
              <a:t>É caracterizado por um movimento de alta longo e forte, conforme podemos ver na linha traçada em amarela em que há uma alta expressiva. Considerada a fase mais longa do mercado.</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04" y="2938594"/>
            <a:ext cx="9761113" cy="3764608"/>
          </a:xfrm>
          <a:prstGeom prst="rect">
            <a:avLst/>
          </a:prstGeom>
        </p:spPr>
      </p:pic>
    </p:spTree>
    <p:extLst>
      <p:ext uri="{BB962C8B-B14F-4D97-AF65-F5344CB8AC3E}">
        <p14:creationId xmlns:p14="http://schemas.microsoft.com/office/powerpoint/2010/main" val="18552445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TotalTime>
  <Words>5749</Words>
  <Application>Microsoft Office PowerPoint</Application>
  <PresentationFormat>Widescreen</PresentationFormat>
  <Paragraphs>1129</Paragraphs>
  <Slides>59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59</vt:i4>
      </vt:variant>
    </vt:vector>
  </HeadingPairs>
  <TitlesOfParts>
    <vt:vector size="64" baseType="lpstr">
      <vt:lpstr>Arial</vt:lpstr>
      <vt:lpstr>Calibri</vt:lpstr>
      <vt:lpstr>Calibri Light</vt:lpstr>
      <vt:lpstr>Roboto</vt:lpstr>
      <vt:lpstr>Tema do Office</vt:lpstr>
      <vt:lpstr>  CURSO DE ANÁLISE TÉCNICA  BLUE CHIP INVEST</vt:lpstr>
      <vt:lpstr>SUMÁRIO</vt:lpstr>
      <vt:lpstr>INTRODUÇÃO</vt:lpstr>
      <vt:lpstr>INTRODUÇÃO</vt:lpstr>
      <vt:lpstr>TEORIA DE DOW</vt:lpstr>
      <vt:lpstr>TEORIA DE DOW</vt:lpstr>
      <vt:lpstr>TEORIA DE DOW</vt:lpstr>
      <vt:lpstr>Teoria de DOW</vt:lpstr>
      <vt:lpstr>Teoria de DOW</vt:lpstr>
      <vt:lpstr>Teoria de DOW</vt:lpstr>
      <vt:lpstr>Teoria de DOW</vt:lpstr>
      <vt:lpstr>TEORIA DE DOW</vt:lpstr>
      <vt:lpstr>TEORIA DE DOW</vt:lpstr>
      <vt:lpstr>TEORIA DE DOW</vt:lpstr>
      <vt:lpstr>TEORIA DE DOW</vt:lpstr>
      <vt:lpstr>SUPORTE E RESISTÊNCIA</vt:lpstr>
      <vt:lpstr>SUPORTE E RESISTÊNCIA</vt:lpstr>
      <vt:lpstr>SUPORTE E RESISTÊNCIA</vt:lpstr>
      <vt:lpstr>SUPORTE E RESISTÊNCIA</vt:lpstr>
      <vt:lpstr>SUPORTE E RESISTÊNCIA</vt:lpstr>
      <vt:lpstr>SUPORTE E RESISTÊNCIA</vt:lpstr>
      <vt:lpstr>INDICADORES E OSCILADORES</vt:lpstr>
      <vt:lpstr>INDICADORES E OSCILADORES</vt:lpstr>
      <vt:lpstr>INDICADORES E OSCILADORES</vt:lpstr>
      <vt:lpstr>INDICADORES E OSCILADORES</vt:lpstr>
      <vt:lpstr>INDICADORES E OSCILADORES</vt:lpstr>
      <vt:lpstr>INDICADORES E OSCILADORES</vt:lpstr>
      <vt:lpstr>INDICADORES E OSCILADORES</vt:lpstr>
      <vt:lpstr>INDICADORES E OSCILADORES</vt:lpstr>
      <vt:lpstr>INDICADORES E OSCILADORES</vt:lpstr>
      <vt:lpstr>CANDLES</vt:lpstr>
      <vt:lpstr>CANDLES</vt:lpstr>
      <vt:lpstr>CANDLES</vt:lpstr>
      <vt:lpstr>FIBONACCI</vt:lpstr>
      <vt:lpstr>FIBONACCI</vt:lpstr>
      <vt:lpstr>FIBONACCI</vt:lpstr>
      <vt:lpstr>FIBONACCI</vt:lpstr>
      <vt:lpstr>FIBONACCI</vt:lpstr>
      <vt:lpstr>FIBONACCI</vt:lpstr>
      <vt:lpstr>FIBONACCI</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ONDAS DE ELLIOT</vt:lpstr>
      <vt:lpstr>CONCLUSÃO ONDAS DE ELLIOT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ANÁLISE TÉCNICA</dc:title>
  <dc:creator>Conta da Microsoft</dc:creator>
  <cp:lastModifiedBy>Conta da Microsoft</cp:lastModifiedBy>
  <cp:revision>110</cp:revision>
  <dcterms:created xsi:type="dcterms:W3CDTF">2023-02-05T22:17:50Z</dcterms:created>
  <dcterms:modified xsi:type="dcterms:W3CDTF">2024-09-02T21:14:58Z</dcterms:modified>
</cp:coreProperties>
</file>